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2" r:id="rId2"/>
    <p:sldId id="356" r:id="rId3"/>
    <p:sldId id="344" r:id="rId4"/>
    <p:sldId id="345" r:id="rId5"/>
    <p:sldId id="357" r:id="rId6"/>
    <p:sldId id="349" r:id="rId7"/>
    <p:sldId id="342" r:id="rId8"/>
    <p:sldId id="353" r:id="rId9"/>
    <p:sldId id="358" r:id="rId10"/>
    <p:sldId id="359" r:id="rId11"/>
    <p:sldId id="354" r:id="rId12"/>
    <p:sldId id="355" r:id="rId13"/>
    <p:sldId id="360" r:id="rId14"/>
    <p:sldId id="346" r:id="rId15"/>
    <p:sldId id="348" r:id="rId16"/>
    <p:sldId id="350" r:id="rId17"/>
    <p:sldId id="300" r:id="rId18"/>
    <p:sldId id="309" r:id="rId19"/>
    <p:sldId id="321" r:id="rId20"/>
    <p:sldId id="298" r:id="rId21"/>
    <p:sldId id="307" r:id="rId22"/>
    <p:sldId id="322" r:id="rId23"/>
    <p:sldId id="334" r:id="rId24"/>
    <p:sldId id="329" r:id="rId25"/>
    <p:sldId id="297" r:id="rId26"/>
    <p:sldId id="328" r:id="rId27"/>
    <p:sldId id="330" r:id="rId28"/>
    <p:sldId id="331" r:id="rId29"/>
    <p:sldId id="332" r:id="rId30"/>
    <p:sldId id="323" r:id="rId31"/>
    <p:sldId id="308" r:id="rId32"/>
    <p:sldId id="306" r:id="rId33"/>
    <p:sldId id="312" r:id="rId34"/>
    <p:sldId id="315" r:id="rId35"/>
    <p:sldId id="313" r:id="rId36"/>
    <p:sldId id="316" r:id="rId37"/>
    <p:sldId id="317" r:id="rId38"/>
    <p:sldId id="335" r:id="rId39"/>
    <p:sldId id="336" r:id="rId40"/>
    <p:sldId id="258" r:id="rId41"/>
    <p:sldId id="256" r:id="rId42"/>
    <p:sldId id="260" r:id="rId43"/>
    <p:sldId id="257" r:id="rId44"/>
    <p:sldId id="261" r:id="rId45"/>
    <p:sldId id="262" r:id="rId46"/>
    <p:sldId id="284" r:id="rId47"/>
    <p:sldId id="285" r:id="rId48"/>
    <p:sldId id="286" r:id="rId49"/>
    <p:sldId id="287" r:id="rId50"/>
    <p:sldId id="288" r:id="rId51"/>
    <p:sldId id="289" r:id="rId52"/>
    <p:sldId id="263" r:id="rId53"/>
    <p:sldId id="278" r:id="rId54"/>
    <p:sldId id="275" r:id="rId55"/>
    <p:sldId id="283" r:id="rId56"/>
    <p:sldId id="281" r:id="rId57"/>
    <p:sldId id="276" r:id="rId58"/>
    <p:sldId id="291" r:id="rId59"/>
    <p:sldId id="294" r:id="rId60"/>
    <p:sldId id="293" r:id="rId61"/>
    <p:sldId id="320" r:id="rId62"/>
    <p:sldId id="295" r:id="rId63"/>
    <p:sldId id="338" r:id="rId64"/>
    <p:sldId id="339" r:id="rId65"/>
    <p:sldId id="337" r:id="rId66"/>
    <p:sldId id="272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0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1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98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43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8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2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2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966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021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17A43-4E29-48AF-A0F7-DD5182A5EF5A}" type="datetimeFigureOut">
              <a:rPr lang="en-US" smtClean="0"/>
              <a:t>3/6/2018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9E72D-06C6-4823-B9BA-E7939E9D2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3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pubmedhealth/PMHT0025047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hromosome_21_(human)" TargetMode="External"/><Relationship Id="rId7" Type="http://schemas.openxmlformats.org/officeDocument/2006/relationships/hyperlink" Target="https://en.wikipedia.org/wiki/IQ" TargetMode="External"/><Relationship Id="rId2" Type="http://schemas.openxmlformats.org/officeDocument/2006/relationships/hyperlink" Target="https://en.wikipedia.org/wiki/Genetic_disord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Intellectual_disability" TargetMode="External"/><Relationship Id="rId5" Type="http://schemas.openxmlformats.org/officeDocument/2006/relationships/hyperlink" Target="https://en.wikipedia.org/wiki/Dysmorphic_feature" TargetMode="External"/><Relationship Id="rId4" Type="http://schemas.openxmlformats.org/officeDocument/2006/relationships/hyperlink" Target="https://en.wikipedia.org/wiki/Child_development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renatal_screening" TargetMode="External"/><Relationship Id="rId2" Type="http://schemas.openxmlformats.org/officeDocument/2006/relationships/hyperlink" Target="https://en.wikipedia.org/wiki/Genetically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ghr.nlm.nih.gov/art/large/baby-with-cleft-lip.jpeg?ow" TargetMode="External"/><Relationship Id="rId2" Type="http://schemas.openxmlformats.org/officeDocument/2006/relationships/hyperlink" Target="https://ghr.nlm.nih.gov/condition/microphthalmi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hr.nlm.nih.gov/art/large/baby-with-cleft-palate.jpeg?ow" TargetMode="Externa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sa/imgres?imgurl=https://upload.wikimedia.org/wikipedia/commons/thumb/8/81/Achondroplasia.webm/1200px--Achondroplasia.webm.jpg&amp;imgrefurl=https://en.wikipedia.org/wiki/Achondroplasia&amp;h=674&amp;w=1200&amp;tbnid=urQ2M0Mi3ucQQM:&amp;tbnh=118&amp;tbnw=211&amp;usg=__3J2arSuTWPyZzzorv32nJdAKIf8=&amp;vet=1&amp;docid=wXp1sm6DiUZSDM&amp;sa=X&amp;ved=0ahUKEwjzrs7UzJrYAhXJvRQKHSVeA0sQ9QEIKTA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19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/>
              <a:t>S</a:t>
            </a:r>
            <a:r>
              <a:rPr lang="en-US" dirty="0" smtClean="0"/>
              <a:t>uzan Al-</a:t>
            </a:r>
            <a:r>
              <a:rPr lang="en-US" dirty="0" err="1" smtClean="0"/>
              <a:t>humaidi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clinical </a:t>
            </a:r>
            <a:r>
              <a:rPr lang="en-US" dirty="0" err="1" smtClean="0"/>
              <a:t>genatic</a:t>
            </a:r>
            <a:r>
              <a:rPr lang="en-US" dirty="0" smtClean="0"/>
              <a:t> and metabolic consultant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7800" y="1981200"/>
            <a:ext cx="2857500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90600"/>
            <a:ext cx="2682472" cy="242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8376" y="2625586"/>
            <a:ext cx="1847248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Autosomal Recessive </a:t>
            </a:r>
            <a:endParaRPr lang="en-US" sz="2400" dirty="0" smtClean="0"/>
          </a:p>
          <a:p>
            <a:r>
              <a:rPr lang="en-US" sz="1400" dirty="0" smtClean="0"/>
              <a:t>Appears </a:t>
            </a:r>
            <a:r>
              <a:rPr lang="en-US" sz="1400" dirty="0"/>
              <a:t>in both sexes with equal </a:t>
            </a:r>
            <a:r>
              <a:rPr lang="en-US" sz="1400" dirty="0" smtClean="0"/>
              <a:t>frequency</a:t>
            </a:r>
          </a:p>
          <a:p>
            <a:r>
              <a:rPr lang="en-US" sz="1400" dirty="0" smtClean="0"/>
              <a:t> Trait </a:t>
            </a:r>
            <a:r>
              <a:rPr lang="en-US" sz="1400" dirty="0"/>
              <a:t>tend to skip generations 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/>
              <a:t>Affected offspring are usually born to unaffected parents </a:t>
            </a:r>
            <a:endParaRPr lang="en-US" sz="1400" dirty="0" smtClean="0"/>
          </a:p>
          <a:p>
            <a:r>
              <a:rPr lang="en-US" sz="1400" dirty="0" smtClean="0"/>
              <a:t>When </a:t>
            </a:r>
            <a:r>
              <a:rPr lang="en-US" sz="1400" dirty="0"/>
              <a:t>both parents are </a:t>
            </a:r>
            <a:r>
              <a:rPr lang="en-US" sz="1400" dirty="0" err="1"/>
              <a:t>hetrozygout</a:t>
            </a:r>
            <a:r>
              <a:rPr lang="en-US" sz="1400" dirty="0"/>
              <a:t>, approx. 1/4 of the progeny will be </a:t>
            </a:r>
            <a:r>
              <a:rPr lang="en-US" sz="1400" dirty="0" smtClean="0"/>
              <a:t>affected</a:t>
            </a:r>
          </a:p>
          <a:p>
            <a:r>
              <a:rPr lang="en-US" sz="1400" dirty="0" smtClean="0"/>
              <a:t>  </a:t>
            </a:r>
            <a:r>
              <a:rPr lang="en-US" sz="1400" dirty="0"/>
              <a:t>Appears more frequently among the children of consanguine marriages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990600"/>
            <a:ext cx="3733800" cy="272437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4629150" y="2037806"/>
            <a:ext cx="876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1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886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X-Linked </a:t>
            </a:r>
            <a:r>
              <a:rPr lang="en-US" sz="2400" dirty="0" smtClean="0"/>
              <a:t>Recessive</a:t>
            </a:r>
          </a:p>
          <a:p>
            <a:r>
              <a:rPr lang="en-US" sz="1400" dirty="0" smtClean="0"/>
              <a:t>More </a:t>
            </a:r>
            <a:r>
              <a:rPr lang="en-US" sz="1400" dirty="0"/>
              <a:t>males than females are affected 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/>
              <a:t>Affected sons are usually born to unaffected mothers, thus the trait skips generations 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/>
              <a:t>Approximately 1/2 of carrier mothers’ sons are </a:t>
            </a:r>
            <a:r>
              <a:rPr lang="en-US" sz="1400" dirty="0" smtClean="0"/>
              <a:t>affected</a:t>
            </a:r>
          </a:p>
          <a:p>
            <a:r>
              <a:rPr lang="en-US" sz="1400" dirty="0" smtClean="0"/>
              <a:t>  </a:t>
            </a:r>
            <a:r>
              <a:rPr lang="en-US" sz="1400" dirty="0"/>
              <a:t>It is never passed from father to </a:t>
            </a:r>
            <a:r>
              <a:rPr lang="en-US" sz="1400" dirty="0" smtClean="0"/>
              <a:t>son</a:t>
            </a:r>
          </a:p>
          <a:p>
            <a:r>
              <a:rPr lang="en-US" sz="1400" dirty="0" smtClean="0"/>
              <a:t>  </a:t>
            </a:r>
            <a:r>
              <a:rPr lang="en-US" sz="1400" dirty="0"/>
              <a:t>All daughters of affected fathers are carriers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439408"/>
            <a:ext cx="3429000" cy="244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5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00600"/>
            <a:ext cx="8229600" cy="1143000"/>
          </a:xfrm>
        </p:spPr>
        <p:txBody>
          <a:bodyPr/>
          <a:lstStyle/>
          <a:p>
            <a:r>
              <a:rPr lang="en-US" dirty="0"/>
              <a:t>fragile x syndrome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5200" y="1143000"/>
            <a:ext cx="20002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9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Multifactorial inheritance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Multifactorial inheritance is responsible for </a:t>
            </a:r>
            <a:r>
              <a:rPr lang="en-US" dirty="0" smtClean="0"/>
              <a:t>the majority </a:t>
            </a:r>
            <a:r>
              <a:rPr lang="en-US" dirty="0"/>
              <a:t>of diseases, all of which have a genetic </a:t>
            </a:r>
            <a:r>
              <a:rPr lang="en-US" dirty="0" smtClean="0"/>
              <a:t>contribution, as </a:t>
            </a:r>
            <a:r>
              <a:rPr lang="en-US" dirty="0"/>
              <a:t>evidenced by increased risk for recurrence </a:t>
            </a:r>
            <a:r>
              <a:rPr lang="en-US" dirty="0" smtClean="0"/>
              <a:t>in relatives </a:t>
            </a:r>
            <a:r>
              <a:rPr lang="en-US" dirty="0"/>
              <a:t>of affected individuals or by increased </a:t>
            </a:r>
            <a:r>
              <a:rPr lang="en-US" dirty="0" smtClean="0"/>
              <a:t>frequency in </a:t>
            </a:r>
            <a:r>
              <a:rPr lang="en-US" dirty="0"/>
              <a:t>identical twins, and yet show </a:t>
            </a:r>
            <a:r>
              <a:rPr lang="en-US" dirty="0" smtClean="0"/>
              <a:t>inheritance patterns </a:t>
            </a:r>
            <a:r>
              <a:rPr lang="en-US" dirty="0"/>
              <a:t>in families that do not fit the </a:t>
            </a:r>
            <a:r>
              <a:rPr lang="en-US" dirty="0" smtClean="0"/>
              <a:t>characteristic patterns </a:t>
            </a:r>
            <a:r>
              <a:rPr lang="en-US" dirty="0"/>
              <a:t>seen in single-gene defects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Multifactorial diseases include </a:t>
            </a:r>
            <a:r>
              <a:rPr lang="en-US" dirty="0"/>
              <a:t>prenatal developmental disorders, </a:t>
            </a:r>
            <a:r>
              <a:rPr lang="en-US" dirty="0" smtClean="0"/>
              <a:t>resulting in </a:t>
            </a:r>
            <a:r>
              <a:rPr lang="en-US" dirty="0"/>
              <a:t>congenital malformations such as </a:t>
            </a:r>
            <a:r>
              <a:rPr lang="en-US" dirty="0" err="1" smtClean="0"/>
              <a:t>Hirschsprung</a:t>
            </a:r>
            <a:r>
              <a:rPr lang="en-US" dirty="0" smtClean="0"/>
              <a:t> disease</a:t>
            </a:r>
            <a:r>
              <a:rPr lang="en-US" dirty="0"/>
              <a:t>, cleft lip and palate, or congenital heart defects</a:t>
            </a:r>
            <a:r>
              <a:rPr lang="en-US" dirty="0" smtClean="0"/>
              <a:t>, as </a:t>
            </a:r>
            <a:r>
              <a:rPr lang="en-US" dirty="0"/>
              <a:t>well as many common disorders of adult life, </a:t>
            </a:r>
            <a:r>
              <a:rPr lang="en-US" dirty="0" smtClean="0"/>
              <a:t>such as </a:t>
            </a:r>
            <a:r>
              <a:rPr lang="en-US" dirty="0"/>
              <a:t>Alzheimer disease, diabetes, and hypertension.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Estimates </a:t>
            </a:r>
            <a:r>
              <a:rPr lang="en-US" dirty="0"/>
              <a:t>of </a:t>
            </a:r>
            <a:r>
              <a:rPr lang="en-US" dirty="0" smtClean="0"/>
              <a:t>the impact </a:t>
            </a:r>
            <a:r>
              <a:rPr lang="en-US" dirty="0"/>
              <a:t>of multifactorial disease range from </a:t>
            </a:r>
            <a:r>
              <a:rPr lang="en-US" i="1" dirty="0"/>
              <a:t>5% </a:t>
            </a:r>
            <a:r>
              <a:rPr lang="en-US" dirty="0"/>
              <a:t>in </a:t>
            </a:r>
            <a:r>
              <a:rPr lang="en-US" dirty="0" smtClean="0"/>
              <a:t>the pediatric </a:t>
            </a:r>
            <a:r>
              <a:rPr lang="en-US" dirty="0"/>
              <a:t>population to more than 60% in </a:t>
            </a:r>
            <a:r>
              <a:rPr lang="en-US" dirty="0" smtClean="0"/>
              <a:t>the entire </a:t>
            </a:r>
            <a:r>
              <a:rPr lang="en-US" dirty="0"/>
              <a:t>population.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0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Clinical Indications for Chromosome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Problems of early growth and </a:t>
            </a:r>
            <a:r>
              <a:rPr lang="en-US" sz="2400" dirty="0" smtClean="0"/>
              <a:t>development</a:t>
            </a:r>
          </a:p>
          <a:p>
            <a:r>
              <a:rPr lang="en-US" sz="1600" dirty="0" smtClean="0"/>
              <a:t> Failure to </a:t>
            </a:r>
            <a:r>
              <a:rPr lang="en-US" sz="1600" dirty="0"/>
              <a:t>thrive, developmental delay, </a:t>
            </a:r>
            <a:r>
              <a:rPr lang="en-US" sz="1600" dirty="0" err="1"/>
              <a:t>dysmorphic</a:t>
            </a:r>
            <a:r>
              <a:rPr lang="en-US" sz="1600" dirty="0"/>
              <a:t> </a:t>
            </a:r>
            <a:r>
              <a:rPr lang="en-US" sz="1600" dirty="0" err="1" smtClean="0"/>
              <a:t>facies,multiple</a:t>
            </a:r>
            <a:r>
              <a:rPr lang="en-US" sz="1600" dirty="0" smtClean="0"/>
              <a:t> </a:t>
            </a:r>
            <a:r>
              <a:rPr lang="en-US" sz="1600" dirty="0"/>
              <a:t>malformations, short stature, </a:t>
            </a:r>
            <a:r>
              <a:rPr lang="en-US" sz="1600" dirty="0" smtClean="0"/>
              <a:t>ambiguous genitalia</a:t>
            </a:r>
            <a:r>
              <a:rPr lang="en-US" sz="1600" dirty="0"/>
              <a:t>, and mental retardation are frequent </a:t>
            </a:r>
            <a:r>
              <a:rPr lang="en-US" sz="1600" dirty="0" smtClean="0"/>
              <a:t>findings in </a:t>
            </a:r>
            <a:r>
              <a:rPr lang="en-US" sz="1600" dirty="0"/>
              <a:t>children with chromosome </a:t>
            </a:r>
            <a:r>
              <a:rPr lang="en-US" sz="1600" dirty="0" smtClean="0"/>
              <a:t>abnormalities.</a:t>
            </a:r>
          </a:p>
          <a:p>
            <a:pPr marL="0" indent="0">
              <a:buNone/>
            </a:pPr>
            <a:r>
              <a:rPr lang="en-US" sz="2400" dirty="0"/>
              <a:t>Stillbirth and neonatal death</a:t>
            </a:r>
            <a:r>
              <a:rPr lang="en-US" sz="2400" dirty="0" smtClean="0"/>
              <a:t>.</a:t>
            </a:r>
            <a:r>
              <a:rPr lang="en-US" sz="2400" dirty="0"/>
              <a:t> 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incidence of </a:t>
            </a:r>
            <a:r>
              <a:rPr lang="en-US" sz="1600" dirty="0" smtClean="0"/>
              <a:t>chromosome abnormalities </a:t>
            </a:r>
            <a:r>
              <a:rPr lang="en-US" sz="1600" dirty="0"/>
              <a:t>is much higher among stillbirths</a:t>
            </a:r>
          </a:p>
          <a:p>
            <a:pPr marL="0" indent="0">
              <a:buNone/>
            </a:pPr>
            <a:r>
              <a:rPr lang="en-US" sz="1600" dirty="0" smtClean="0"/>
              <a:t>       (</a:t>
            </a:r>
            <a:r>
              <a:rPr lang="en-US" sz="1600" dirty="0"/>
              <a:t>up to approximately 10%) than among </a:t>
            </a:r>
            <a:r>
              <a:rPr lang="en-US" sz="1600" dirty="0" smtClean="0"/>
              <a:t>live births </a:t>
            </a:r>
            <a:r>
              <a:rPr lang="en-US" sz="1600" dirty="0"/>
              <a:t>(about 0.7</a:t>
            </a:r>
            <a:r>
              <a:rPr lang="en-US" sz="1600" dirty="0" smtClean="0"/>
              <a:t>%).</a:t>
            </a:r>
          </a:p>
          <a:p>
            <a:pPr marL="0" indent="0">
              <a:buNone/>
            </a:pPr>
            <a:r>
              <a:rPr lang="en-US" sz="2400" dirty="0"/>
              <a:t>Fertility problems. </a:t>
            </a:r>
            <a:endParaRPr lang="en-US" sz="2400" dirty="0" smtClean="0"/>
          </a:p>
          <a:p>
            <a:r>
              <a:rPr lang="en-US" sz="1600" dirty="0" smtClean="0"/>
              <a:t>Chromosome </a:t>
            </a:r>
            <a:r>
              <a:rPr lang="en-US" sz="1600" dirty="0"/>
              <a:t>studies are </a:t>
            </a:r>
            <a:r>
              <a:rPr lang="en-US" sz="1600" dirty="0" smtClean="0"/>
              <a:t>indicated for </a:t>
            </a:r>
            <a:r>
              <a:rPr lang="en-US" sz="1600" dirty="0"/>
              <a:t>women presenting with amenorrhea and </a:t>
            </a:r>
            <a:r>
              <a:rPr lang="en-US" sz="1600" dirty="0" smtClean="0"/>
              <a:t>for couples </a:t>
            </a:r>
            <a:r>
              <a:rPr lang="en-US" sz="1600" dirty="0"/>
              <a:t>with a history of infertility or recurrent </a:t>
            </a:r>
            <a:r>
              <a:rPr lang="en-US" sz="1600" dirty="0" smtClean="0"/>
              <a:t>miscarriage.</a:t>
            </a:r>
          </a:p>
          <a:p>
            <a:r>
              <a:rPr lang="en-US" sz="1600" dirty="0" smtClean="0"/>
              <a:t>A </a:t>
            </a:r>
            <a:r>
              <a:rPr lang="en-US" sz="1600" dirty="0"/>
              <a:t>chromosome abnormality is seen in </a:t>
            </a:r>
            <a:r>
              <a:rPr lang="en-US" sz="1600" dirty="0" smtClean="0"/>
              <a:t>one or </a:t>
            </a:r>
            <a:r>
              <a:rPr lang="en-US" sz="1600" dirty="0"/>
              <a:t>the other parent in a significant proportion (</a:t>
            </a:r>
            <a:r>
              <a:rPr lang="en-US" sz="1600" dirty="0" smtClean="0"/>
              <a:t>3%to </a:t>
            </a:r>
            <a:r>
              <a:rPr lang="en-US" sz="1600" dirty="0"/>
              <a:t>6%) of cases in which there is infertility or two </a:t>
            </a:r>
            <a:r>
              <a:rPr lang="en-US" sz="1600" dirty="0" err="1" smtClean="0"/>
              <a:t>ormore</a:t>
            </a:r>
            <a:r>
              <a:rPr lang="en-US" sz="1600" dirty="0" smtClean="0"/>
              <a:t> miscarriages.</a:t>
            </a:r>
          </a:p>
        </p:txBody>
      </p:sp>
    </p:spTree>
    <p:extLst>
      <p:ext uri="{BB962C8B-B14F-4D97-AF65-F5344CB8AC3E}">
        <p14:creationId xmlns:p14="http://schemas.microsoft.com/office/powerpoint/2010/main" val="18751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400" dirty="0"/>
              <a:t>Family history</a:t>
            </a:r>
            <a:r>
              <a:rPr lang="en-US" sz="3400" dirty="0" smtClean="0"/>
              <a:t>.</a:t>
            </a:r>
          </a:p>
          <a:p>
            <a:r>
              <a:rPr lang="en-US" sz="2200" dirty="0"/>
              <a:t>known or suspected chromosome abnormality in a first-degree relative is an indication for chromosome analysis under some circumstances.</a:t>
            </a:r>
          </a:p>
          <a:p>
            <a:pPr marL="0" indent="0">
              <a:buNone/>
            </a:pPr>
            <a:r>
              <a:rPr lang="en-US" sz="3400" smtClean="0"/>
              <a:t>Neoplasia</a:t>
            </a:r>
            <a:r>
              <a:rPr lang="en-US" sz="3400" dirty="0"/>
              <a:t>. </a:t>
            </a:r>
            <a:endParaRPr lang="en-US" sz="3400" dirty="0" smtClean="0"/>
          </a:p>
          <a:p>
            <a:r>
              <a:rPr lang="en-US" sz="2200" dirty="0" smtClean="0"/>
              <a:t>Virtually </a:t>
            </a:r>
            <a:r>
              <a:rPr lang="en-US" sz="2200" dirty="0"/>
              <a:t>all cancers are associated </a:t>
            </a:r>
            <a:r>
              <a:rPr lang="en-US" sz="2200" dirty="0" smtClean="0"/>
              <a:t>with one </a:t>
            </a:r>
            <a:r>
              <a:rPr lang="en-US" sz="2200" dirty="0"/>
              <a:t>or more chromosome abnormalities </a:t>
            </a:r>
            <a:r>
              <a:rPr lang="en-US" sz="2200" dirty="0" smtClean="0"/>
              <a:t>. </a:t>
            </a:r>
            <a:r>
              <a:rPr lang="en-US" sz="2200" dirty="0"/>
              <a:t>Chromosome and genome evaluation in </a:t>
            </a:r>
            <a:r>
              <a:rPr lang="en-US" sz="2200" dirty="0" smtClean="0"/>
              <a:t>the appropriate </a:t>
            </a:r>
            <a:r>
              <a:rPr lang="en-US" sz="2200" dirty="0"/>
              <a:t>tissue sample (the tumor itself, or </a:t>
            </a:r>
            <a:r>
              <a:rPr lang="en-US" sz="2200" dirty="0" smtClean="0"/>
              <a:t>bone marrow </a:t>
            </a:r>
            <a:r>
              <a:rPr lang="en-US" sz="2200" dirty="0"/>
              <a:t>in the case </a:t>
            </a:r>
            <a:r>
              <a:rPr lang="en-US" sz="2200" dirty="0" smtClean="0"/>
              <a:t>of hematological </a:t>
            </a:r>
            <a:r>
              <a:rPr lang="en-US" sz="2200" dirty="0"/>
              <a:t>malignant </a:t>
            </a:r>
            <a:r>
              <a:rPr lang="en-US" sz="2200" dirty="0" smtClean="0"/>
              <a:t>neoplasms)can </a:t>
            </a:r>
            <a:r>
              <a:rPr lang="en-US" sz="2200" dirty="0"/>
              <a:t>provide useful diagnostic or </a:t>
            </a:r>
            <a:r>
              <a:rPr lang="en-US" sz="2200" dirty="0" smtClean="0"/>
              <a:t>prognostic information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r>
              <a:rPr lang="en-US" sz="3400" dirty="0"/>
              <a:t>Pregnancy in a woman of advanced age. </a:t>
            </a:r>
            <a:endParaRPr lang="en-US" sz="3400" dirty="0" smtClean="0"/>
          </a:p>
          <a:p>
            <a:r>
              <a:rPr lang="en-US" sz="2400" dirty="0" smtClean="0"/>
              <a:t>There </a:t>
            </a:r>
            <a:r>
              <a:rPr lang="en-US" sz="2400" dirty="0"/>
              <a:t>is </a:t>
            </a:r>
            <a:r>
              <a:rPr lang="en-US" sz="2400" dirty="0" smtClean="0"/>
              <a:t>an increased </a:t>
            </a:r>
            <a:r>
              <a:rPr lang="en-US" sz="2400" dirty="0"/>
              <a:t>risk of chromosome abnormality in fetuses</a:t>
            </a:r>
          </a:p>
        </p:txBody>
      </p:sp>
    </p:spTree>
    <p:extLst>
      <p:ext uri="{BB962C8B-B14F-4D97-AF65-F5344CB8AC3E}">
        <p14:creationId xmlns:p14="http://schemas.microsoft.com/office/powerpoint/2010/main" val="1560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>
            <a:normAutofit fontScale="92500"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Cytogenetics</a:t>
            </a:r>
            <a:r>
              <a:rPr lang="en-US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 = </a:t>
            </a:r>
            <a:r>
              <a:rPr lang="en-US" dirty="0">
                <a:latin typeface="Comic Sans MS" panose="030F0702030302020204" pitchFamily="66" charset="0"/>
                <a:cs typeface="Times New Roman" panose="02020603050405020304" pitchFamily="18" charset="0"/>
              </a:rPr>
              <a:t>The study of chromosome number, structure, </a:t>
            </a:r>
            <a:r>
              <a:rPr 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function</a:t>
            </a:r>
            <a:r>
              <a:rPr lang="en-US" dirty="0"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9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600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Chromosome</a:t>
            </a:r>
            <a:b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Chromo </a:t>
            </a:r>
            <a:r>
              <a:rPr lang="en-US" sz="27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= colored in response to dye</a:t>
            </a:r>
            <a:br>
              <a:rPr lang="en-US" sz="27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Some </a:t>
            </a:r>
            <a:r>
              <a:rPr lang="en-US" sz="27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= body</a:t>
            </a:r>
            <a:r>
              <a:rPr 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05200"/>
            <a:ext cx="8229600" cy="3200400"/>
          </a:xfrm>
        </p:spPr>
        <p:txBody>
          <a:bodyPr/>
          <a:lstStyle/>
          <a:p>
            <a:r>
              <a:rPr lang="en-US" sz="1800" dirty="0">
                <a:latin typeface="Comic Sans MS" panose="030F0702030302020204" pitchFamily="66" charset="0"/>
                <a:cs typeface="Times New Roman" panose="02020603050405020304" pitchFamily="18" charset="0"/>
              </a:rPr>
              <a:t>Chromosome of Eukaryotes have been the traditional subject for cytogenetic analysis because they are </a:t>
            </a:r>
            <a:r>
              <a:rPr lang="en-US" sz="18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large enough </a:t>
            </a:r>
            <a:r>
              <a:rPr lang="en-US" sz="1800" dirty="0">
                <a:latin typeface="Comic Sans MS" panose="030F0702030302020204" pitchFamily="66" charset="0"/>
                <a:cs typeface="Times New Roman" panose="02020603050405020304" pitchFamily="18" charset="0"/>
              </a:rPr>
              <a:t>to be examined with light microscope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22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3619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All of the information that the body needs to grow and develop comes from the chromosomes. </a:t>
            </a:r>
            <a:endParaRPr lang="en-US" sz="24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Each </a:t>
            </a:r>
            <a:r>
              <a:rPr lang="en-US" sz="2400" dirty="0"/>
              <a:t>chromosome contains thousands of genes, which make proteins that direct the body’s development, growth, and chemical reactions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013" y="2673281"/>
            <a:ext cx="2686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8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GENETICS AND GENOMICS IN</a:t>
            </a:r>
            <a:br>
              <a:rPr lang="en-US" b="1" dirty="0"/>
            </a:br>
            <a:r>
              <a:rPr lang="en-US" b="1" dirty="0"/>
              <a:t>MEDICINE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Genetics in medicine had its start at the beginning </a:t>
            </a:r>
            <a:r>
              <a:rPr lang="en-US" sz="2000" dirty="0" smtClean="0"/>
              <a:t>of  the </a:t>
            </a:r>
            <a:r>
              <a:rPr lang="en-US" sz="2000" dirty="0"/>
              <a:t>20th century, with the recognition by </a:t>
            </a:r>
            <a:r>
              <a:rPr lang="en-US" sz="2000" dirty="0" err="1"/>
              <a:t>Garrod</a:t>
            </a:r>
            <a:r>
              <a:rPr lang="en-US" sz="2000" dirty="0"/>
              <a:t> </a:t>
            </a:r>
            <a:r>
              <a:rPr lang="en-US" sz="2000" dirty="0" smtClean="0"/>
              <a:t>and others </a:t>
            </a:r>
            <a:r>
              <a:rPr lang="en-US" sz="2000" dirty="0"/>
              <a:t>that Mendel's laws of inheritance could </a:t>
            </a:r>
            <a:r>
              <a:rPr lang="en-US" sz="2000" dirty="0" smtClean="0"/>
              <a:t>explain the </a:t>
            </a:r>
            <a:r>
              <a:rPr lang="en-US" sz="2000" dirty="0"/>
              <a:t>recurrence of certain disorders in families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000" dirty="0" smtClean="0"/>
              <a:t>During the ensuing 100 </a:t>
            </a:r>
            <a:r>
              <a:rPr lang="en-US" sz="2000" dirty="0"/>
              <a:t>years, medical genetics grew from </a:t>
            </a:r>
            <a:r>
              <a:rPr lang="en-US" sz="2000" dirty="0" smtClean="0"/>
              <a:t>a small </a:t>
            </a:r>
            <a:r>
              <a:rPr lang="en-US" sz="2000" dirty="0"/>
              <a:t>subspecialty concerned with a few rare </a:t>
            </a:r>
            <a:r>
              <a:rPr lang="en-US" sz="2000" dirty="0" smtClean="0"/>
              <a:t>hereditary disorders </a:t>
            </a:r>
            <a:r>
              <a:rPr lang="en-US" sz="2000" dirty="0"/>
              <a:t>to a recognized medical specialty whose </a:t>
            </a:r>
            <a:r>
              <a:rPr lang="en-US" sz="2000" dirty="0" smtClean="0"/>
              <a:t>concepts  and </a:t>
            </a:r>
            <a:r>
              <a:rPr lang="en-US" sz="2000" dirty="0"/>
              <a:t>approaches are important components of </a:t>
            </a:r>
            <a:r>
              <a:rPr lang="en-US" sz="2000" dirty="0" smtClean="0"/>
              <a:t>the diagnosis </a:t>
            </a:r>
            <a:r>
              <a:rPr lang="en-US" sz="2000" dirty="0"/>
              <a:t>and management of many </a:t>
            </a:r>
            <a:r>
              <a:rPr lang="en-US" sz="2000" dirty="0" smtClean="0"/>
              <a:t>disorders</a:t>
            </a:r>
            <a:r>
              <a:rPr lang="en-US" sz="2000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4343400"/>
            <a:ext cx="20478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Almost every cell in our body contains 23 pairs of chromosomes, for a total of 46 chromosomes. </a:t>
            </a:r>
            <a:endParaRPr lang="en-US" sz="2400" dirty="0" smtClean="0"/>
          </a:p>
          <a:p>
            <a:r>
              <a:rPr lang="en-US" sz="2400" dirty="0" smtClean="0"/>
              <a:t>Half </a:t>
            </a:r>
            <a:r>
              <a:rPr lang="en-US" sz="2400" dirty="0"/>
              <a:t>of the chromosomes come from our mother, and the other half come from our father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The first 22 pairs are called autosomes. </a:t>
            </a:r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23rd pair consists of the sex chromosomes, X and Y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Females usually have two X chromosomes, and males usually have one X and one Y chromosome in each cell.</a:t>
            </a:r>
          </a:p>
        </p:txBody>
      </p:sp>
    </p:spTree>
    <p:extLst>
      <p:ext uri="{BB962C8B-B14F-4D97-AF65-F5344CB8AC3E}">
        <p14:creationId xmlns:p14="http://schemas.microsoft.com/office/powerpoint/2010/main" val="1527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Karyotyp</a:t>
            </a:r>
            <a:r>
              <a:rPr lang="en-US" dirty="0"/>
              <a:t>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GB" dirty="0">
                <a:solidFill>
                  <a:srgbClr val="FF0000"/>
                </a:solidFill>
              </a:rPr>
              <a:t>Karyotyping</a:t>
            </a:r>
            <a:r>
              <a:rPr lang="en-GB" dirty="0"/>
              <a:t> is the analysis of chromosomes </a:t>
            </a:r>
            <a:endParaRPr lang="en-GB" dirty="0" smtClean="0"/>
          </a:p>
          <a:p>
            <a:pPr>
              <a:buFont typeface="Wingdings" panose="05000000000000000000" pitchFamily="2" charset="2"/>
              <a:buChar char="v"/>
            </a:pPr>
            <a:endParaRPr lang="en-GB" dirty="0"/>
          </a:p>
          <a:p>
            <a:pPr>
              <a:buFont typeface="Wingdings" panose="05000000000000000000" pitchFamily="2" charset="2"/>
              <a:buChar char="v"/>
            </a:pPr>
            <a:r>
              <a:rPr lang="en-GB" dirty="0" err="1" smtClean="0">
                <a:solidFill>
                  <a:srgbClr val="FF0000"/>
                </a:solidFill>
              </a:rPr>
              <a:t>Cytogenetics</a:t>
            </a:r>
            <a:r>
              <a:rPr lang="en-GB" dirty="0" smtClean="0"/>
              <a:t> </a:t>
            </a:r>
            <a:r>
              <a:rPr lang="en-GB" dirty="0"/>
              <a:t>is the study of chromosomes and inheritance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1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Many types of chromosomal abnormalities exist, but they can be categorized as either numerical or structural. 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13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Numerical Chromosomal Abnormalities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9154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When </a:t>
            </a:r>
            <a:r>
              <a:rPr lang="en-US" sz="2000" dirty="0"/>
              <a:t>an individual is missing </a:t>
            </a:r>
            <a:r>
              <a:rPr lang="en-US" sz="2000" dirty="0" smtClean="0"/>
              <a:t>one of the</a:t>
            </a:r>
            <a:r>
              <a:rPr lang="en-US" sz="2000" dirty="0"/>
              <a:t> </a:t>
            </a:r>
            <a:r>
              <a:rPr lang="en-US" sz="2000" dirty="0">
                <a:hlinkClick r:id="rId2"/>
              </a:rPr>
              <a:t>chromosomes</a:t>
            </a:r>
            <a:r>
              <a:rPr lang="en-US" sz="2000" dirty="0"/>
              <a:t> from a pair, the condition is called </a:t>
            </a:r>
            <a:r>
              <a:rPr lang="en-US" sz="2000" dirty="0" err="1">
                <a:solidFill>
                  <a:srgbClr val="FF0000"/>
                </a:solidFill>
              </a:rPr>
              <a:t>monosomy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 smtClean="0"/>
              <a:t> </a:t>
            </a:r>
            <a:r>
              <a:rPr lang="en-US" sz="2000" dirty="0"/>
              <a:t>When </a:t>
            </a:r>
            <a:r>
              <a:rPr lang="en-US" sz="2000" dirty="0" smtClean="0"/>
              <a:t>an individual </a:t>
            </a:r>
            <a:r>
              <a:rPr lang="en-US" sz="2000" dirty="0"/>
              <a:t>has more than two chromosomes instead of a pair, the condition is called </a:t>
            </a:r>
            <a:r>
              <a:rPr lang="en-US" sz="2000" dirty="0">
                <a:solidFill>
                  <a:srgbClr val="FF0000"/>
                </a:solidFill>
              </a:rPr>
              <a:t>trisomy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43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00200"/>
            <a:ext cx="674795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3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229600" cy="1143000"/>
          </a:xfrm>
        </p:spPr>
        <p:txBody>
          <a:bodyPr/>
          <a:lstStyle/>
          <a:p>
            <a:r>
              <a:rPr lang="en-US" dirty="0" err="1"/>
              <a:t>Dysmorphology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-141514"/>
            <a:ext cx="8273102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Structural chromosomal abnormalities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Structural abnormalities are when part of an individual chromosome is missing, extra, switched to another chromosome, or turned upside down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5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8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1828800"/>
            <a:ext cx="4019550" cy="337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Classification of Genetic Disorders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9154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Among </a:t>
            </a:r>
            <a:r>
              <a:rPr lang="en-US" sz="2000" dirty="0"/>
              <a:t>disorders </a:t>
            </a:r>
            <a:r>
              <a:rPr lang="en-US" sz="2000" dirty="0" smtClean="0"/>
              <a:t>caused  </a:t>
            </a:r>
            <a:r>
              <a:rPr lang="en-US" sz="2000" dirty="0"/>
              <a:t>by genetic factors, three main </a:t>
            </a:r>
            <a:r>
              <a:rPr lang="en-US" sz="2000" dirty="0" smtClean="0"/>
              <a:t>types are </a:t>
            </a:r>
            <a:r>
              <a:rPr lang="en-US" sz="2000" dirty="0"/>
              <a:t>recognized: </a:t>
            </a:r>
            <a:r>
              <a:rPr lang="en-US" sz="2000" dirty="0" smtClean="0"/>
              <a:t>   </a:t>
            </a:r>
          </a:p>
          <a:p>
            <a:pPr marL="0" indent="0">
              <a:buNone/>
            </a:pPr>
            <a:r>
              <a:rPr lang="en-US" sz="2000" dirty="0" smtClean="0"/>
              <a:t>                            1-chromosome disorders</a:t>
            </a:r>
          </a:p>
          <a:p>
            <a:pPr marL="0" indent="0">
              <a:buNone/>
            </a:pPr>
            <a:r>
              <a:rPr lang="en-US" sz="2000" dirty="0" smtClean="0"/>
              <a:t>                            2-single-gene disorders</a:t>
            </a:r>
          </a:p>
          <a:p>
            <a:pPr marL="0" indent="0">
              <a:buNone/>
            </a:pPr>
            <a:r>
              <a:rPr lang="en-US" sz="2000" dirty="0" smtClean="0"/>
              <a:t>                            3- </a:t>
            </a:r>
            <a:r>
              <a:rPr lang="en-US" sz="2000" dirty="0"/>
              <a:t>multifactorial </a:t>
            </a:r>
            <a:r>
              <a:rPr lang="en-US" sz="2000" dirty="0" smtClean="0"/>
              <a:t>disorders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4724400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53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most common type of chromosomal abnormality is known as aneuploidy, an abnormal chromosome number due to an extra or missing </a:t>
            </a:r>
            <a:r>
              <a:rPr lang="en-US" sz="2400" dirty="0" smtClean="0"/>
              <a:t>chromosome.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/>
              <a:t>Down syndrome is probably the most well-known example of a chromosomal aneuploidy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Besides trisomy 21, the major chromosomal aneuploidies seen in live-born babies are: trisomy 18; trisomy 13; 45, X (Turner syndrome); 47, XXY (</a:t>
            </a:r>
            <a:r>
              <a:rPr lang="en-US" sz="2400" dirty="0" err="1"/>
              <a:t>Klinefelter</a:t>
            </a:r>
            <a:r>
              <a:rPr lang="en-US" sz="2400" dirty="0"/>
              <a:t> syndrome</a:t>
            </a:r>
            <a:r>
              <a:rPr lang="en-US" sz="2400" dirty="0" smtClean="0"/>
              <a:t>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20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  <a:t>Cytogenetic methods to detect chromosomal</a:t>
            </a:r>
            <a:b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  <a:t>abnormalities underlying human birth defects usually</a:t>
            </a:r>
            <a:b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  <a:t>involve analysis of </a:t>
            </a:r>
            <a:r>
              <a:rPr lang="en-US" sz="22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mitotic</a:t>
            </a:r>
            <a:r>
              <a:rPr lang="en-US" sz="2200" dirty="0">
                <a:latin typeface="Comic Sans MS" panose="030F0702030302020204" pitchFamily="66" charset="0"/>
                <a:cs typeface="Times New Roman" panose="02020603050405020304" pitchFamily="18" charset="0"/>
              </a:rPr>
              <a:t> chromosome</a:t>
            </a:r>
            <a:r>
              <a:rPr lang="en-US" dirty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59" y="2133600"/>
            <a:ext cx="608967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91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GB" dirty="0" err="1"/>
              <a:t>reparing</a:t>
            </a:r>
            <a:r>
              <a:rPr lang="en-GB" dirty="0"/>
              <a:t> a karyotype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dirty="0"/>
              <a:t>H</a:t>
            </a:r>
            <a:r>
              <a:rPr lang="en-GB" dirty="0" err="1"/>
              <a:t>arvested</a:t>
            </a:r>
            <a:r>
              <a:rPr lang="en-GB" dirty="0"/>
              <a:t> cells are first </a:t>
            </a:r>
            <a:r>
              <a:rPr lang="en-GB" dirty="0" err="1"/>
              <a:t>cltured</a:t>
            </a:r>
            <a:r>
              <a:rPr lang="en-GB" dirty="0"/>
              <a:t>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GB" dirty="0"/>
              <a:t>The cells are then treated with colchicine which arrests the cells in metaphase, and then treated and stained to observe the chromosomes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GB" dirty="0"/>
              <a:t>Chromosomes can be photographed or visualized using a computer, and then </a:t>
            </a:r>
            <a:r>
              <a:rPr lang="en-GB" dirty="0" err="1"/>
              <a:t>analyzed</a:t>
            </a:r>
            <a:r>
              <a:rPr lang="en-GB" dirty="0"/>
              <a:t>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GB" dirty="0"/>
              <a:t>Chromosomes are identified by size, position of the centromere, and banding and staining regions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4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solidFill>
                  <a:srgbClr val="0000CC"/>
                </a:solidFill>
              </a:rPr>
              <a:t>The analysis involves comparing chromosomes</a:t>
            </a:r>
            <a:r>
              <a:rPr lang="en-GB" sz="2400" dirty="0"/>
              <a:t> for their </a:t>
            </a:r>
            <a:r>
              <a:rPr lang="en-GB" sz="2400" dirty="0">
                <a:solidFill>
                  <a:srgbClr val="FF0000"/>
                </a:solidFill>
              </a:rPr>
              <a:t>length</a:t>
            </a:r>
            <a:r>
              <a:rPr lang="en-GB" sz="2400" dirty="0"/>
              <a:t>, the placement of </a:t>
            </a:r>
            <a:r>
              <a:rPr lang="en-GB" sz="2400" dirty="0">
                <a:solidFill>
                  <a:srgbClr val="FF0000"/>
                </a:solidFill>
              </a:rPr>
              <a:t>centromeres</a:t>
            </a:r>
            <a:r>
              <a:rPr lang="en-GB" sz="2400" dirty="0"/>
              <a:t> (areas where the two chromatids are joined), and the location and sizes of </a:t>
            </a:r>
            <a:r>
              <a:rPr lang="en-GB" sz="2400" dirty="0">
                <a:solidFill>
                  <a:srgbClr val="FF0000"/>
                </a:solidFill>
              </a:rPr>
              <a:t>G-bands</a:t>
            </a:r>
            <a:r>
              <a:rPr lang="en-GB" sz="2400" dirty="0"/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52800"/>
            <a:ext cx="38862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3005137"/>
            <a:ext cx="347027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84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karo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975" y="2171972"/>
            <a:ext cx="357187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556668" y="4876800"/>
            <a:ext cx="4030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US" sz="2400" b="1"/>
              <a:t>Karyotyped chromosomes</a:t>
            </a:r>
            <a:endParaRPr lang="en-GB" sz="2400" b="1"/>
          </a:p>
        </p:txBody>
      </p:sp>
    </p:spTree>
    <p:extLst>
      <p:ext uri="{BB962C8B-B14F-4D97-AF65-F5344CB8AC3E}">
        <p14:creationId xmlns:p14="http://schemas.microsoft.com/office/powerpoint/2010/main" val="177252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img179_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58219"/>
            <a:ext cx="5715000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11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2" descr="Image result for down syndrom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3556" y="1417637"/>
            <a:ext cx="2143125" cy="2143125"/>
          </a:xfrm>
          <a:prstGeom prst="rect">
            <a:avLst/>
          </a:prstGeom>
        </p:spPr>
      </p:pic>
      <p:sp>
        <p:nvSpPr>
          <p:cNvPr id="7" name="AutoShape 6" descr="Image result for down syndrom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47" y="1027113"/>
            <a:ext cx="2695575" cy="1695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974" y="2447018"/>
            <a:ext cx="2247900" cy="20383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7425" y="546100"/>
            <a:ext cx="2619375" cy="17430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6" y="3621995"/>
            <a:ext cx="2466975" cy="1847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4711" y="4664982"/>
            <a:ext cx="2638425" cy="1733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5565" y="4255407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1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Down syndrome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39409"/>
            <a:ext cx="9372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 </a:t>
            </a:r>
            <a:r>
              <a:rPr lang="en-US" sz="3000" dirty="0" smtClean="0"/>
              <a:t>                                       </a:t>
            </a:r>
            <a:r>
              <a:rPr lang="en-US" sz="3000" dirty="0"/>
              <a:t> </a:t>
            </a:r>
            <a:r>
              <a:rPr lang="en-US" sz="3000" b="1" dirty="0"/>
              <a:t>trisomy 21</a:t>
            </a:r>
            <a:r>
              <a:rPr lang="en-US" sz="3000" dirty="0" smtClean="0"/>
              <a:t>,</a:t>
            </a:r>
          </a:p>
          <a:p>
            <a:r>
              <a:rPr lang="en-US" sz="2400" dirty="0" smtClean="0"/>
              <a:t>is </a:t>
            </a:r>
            <a:r>
              <a:rPr lang="en-US" sz="2400" dirty="0"/>
              <a:t>a </a:t>
            </a:r>
            <a:r>
              <a:rPr lang="en-US" sz="2400" dirty="0">
                <a:hlinkClick r:id="rId2" tooltip="Genetic disorder"/>
              </a:rPr>
              <a:t>genetic disorder</a:t>
            </a:r>
            <a:r>
              <a:rPr lang="en-US" sz="2400" dirty="0"/>
              <a:t> caused by the presence of all or part of a third copy of </a:t>
            </a:r>
            <a:r>
              <a:rPr lang="en-US" sz="2400" dirty="0">
                <a:hlinkClick r:id="rId3" tooltip="Chromosome 21 (human)"/>
              </a:rPr>
              <a:t>chromosome 21</a:t>
            </a:r>
            <a:r>
              <a:rPr lang="en-US" sz="2400" dirty="0" smtClean="0"/>
              <a:t>.</a:t>
            </a:r>
            <a:endParaRPr lang="en-US" sz="2400" baseline="30000" dirty="0" smtClean="0"/>
          </a:p>
          <a:p>
            <a:r>
              <a:rPr lang="en-US" sz="2400" dirty="0"/>
              <a:t> It is typically associated with </a:t>
            </a:r>
            <a:r>
              <a:rPr lang="en-US" sz="2400" dirty="0">
                <a:hlinkClick r:id="rId4" tooltip="Child development"/>
              </a:rPr>
              <a:t>physical growth</a:t>
            </a:r>
            <a:r>
              <a:rPr lang="en-US" sz="2400" dirty="0"/>
              <a:t> </a:t>
            </a:r>
            <a:r>
              <a:rPr lang="en-US" sz="2400" dirty="0" smtClean="0"/>
              <a:t>delays, characteristic</a:t>
            </a:r>
            <a:r>
              <a:rPr lang="en-US" sz="2400" dirty="0"/>
              <a:t> </a:t>
            </a:r>
            <a:r>
              <a:rPr lang="en-US" sz="2400" dirty="0">
                <a:hlinkClick r:id="rId5" tooltip="Dysmorphic feature"/>
              </a:rPr>
              <a:t>facial features</a:t>
            </a:r>
            <a:r>
              <a:rPr lang="en-US" sz="2400" dirty="0"/>
              <a:t> and mild </a:t>
            </a:r>
            <a:r>
              <a:rPr lang="en-US" sz="2400" dirty="0" smtClean="0"/>
              <a:t>to moderate</a:t>
            </a:r>
            <a:r>
              <a:rPr lang="en-US" sz="2400" dirty="0"/>
              <a:t> </a:t>
            </a:r>
            <a:r>
              <a:rPr lang="en-US" sz="2400" dirty="0">
                <a:hlinkClick r:id="rId6" tooltip="Intellectual disability"/>
              </a:rPr>
              <a:t>intellectual disability</a:t>
            </a:r>
            <a:r>
              <a:rPr lang="en-US" sz="2400" dirty="0" smtClean="0"/>
              <a:t>.</a:t>
            </a:r>
            <a:endParaRPr lang="en-US" sz="2400" baseline="30000" dirty="0" smtClean="0"/>
          </a:p>
          <a:p>
            <a:r>
              <a:rPr lang="en-US" sz="2400" dirty="0"/>
              <a:t> The average </a:t>
            </a:r>
            <a:r>
              <a:rPr lang="en-US" sz="2400" dirty="0">
                <a:hlinkClick r:id="rId7" tooltip="IQ"/>
              </a:rPr>
              <a:t>IQ</a:t>
            </a:r>
            <a:r>
              <a:rPr lang="en-US" sz="2400" dirty="0"/>
              <a:t> of a young adult with Down syndrome is 50, equivalent to the mental ability of an 8- or 9-year-old child, but this can vary widely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22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parents of the affected individual are typically </a:t>
            </a:r>
            <a:r>
              <a:rPr lang="en-US" sz="2400" dirty="0">
                <a:hlinkClick r:id="rId2" tooltip="Genetically"/>
              </a:rPr>
              <a:t>genetically</a:t>
            </a:r>
            <a:r>
              <a:rPr lang="en-US" sz="2400" dirty="0"/>
              <a:t> normal</a:t>
            </a:r>
            <a:r>
              <a:rPr lang="en-US" sz="2400" dirty="0" smtClean="0"/>
              <a:t>.</a:t>
            </a:r>
            <a:endParaRPr lang="en-US" sz="2400" baseline="30000" dirty="0" smtClean="0"/>
          </a:p>
          <a:p>
            <a:r>
              <a:rPr lang="en-US" sz="2400" dirty="0"/>
              <a:t> The extra chromosome occurs by chance</a:t>
            </a:r>
            <a:r>
              <a:rPr lang="en-US" sz="2400" dirty="0" smtClean="0"/>
              <a:t>.</a:t>
            </a:r>
            <a:endParaRPr lang="en-US" sz="2400" baseline="30000" dirty="0" smtClean="0"/>
          </a:p>
          <a:p>
            <a:r>
              <a:rPr lang="en-US" sz="2400" dirty="0"/>
              <a:t> The possibility increases from less than 0.1% in 20-year-old mothers to 3% in those age 45</a:t>
            </a:r>
            <a:r>
              <a:rPr lang="en-US" sz="2400" dirty="0" smtClean="0"/>
              <a:t>.</a:t>
            </a:r>
            <a:r>
              <a:rPr lang="en-US" sz="2400" dirty="0"/>
              <a:t> </a:t>
            </a:r>
            <a:endParaRPr lang="en-US" sz="2400" dirty="0" smtClean="0"/>
          </a:p>
          <a:p>
            <a:r>
              <a:rPr lang="en-US" sz="2400" dirty="0" smtClean="0"/>
              <a:t>Down </a:t>
            </a:r>
            <a:r>
              <a:rPr lang="en-US" sz="2400" dirty="0"/>
              <a:t>syndrome can be identified during pregnancy by </a:t>
            </a:r>
            <a:r>
              <a:rPr lang="en-US" sz="2400" dirty="0">
                <a:hlinkClick r:id="rId3" tooltip="Prenatal screening"/>
              </a:rPr>
              <a:t>prenatal screening</a:t>
            </a:r>
            <a:r>
              <a:rPr lang="en-US" sz="2400" dirty="0"/>
              <a:t> followed by diagnostic testing or after birth by direct observation and genetic testing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044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4572000"/>
            <a:ext cx="4619625" cy="16375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066668"/>
            <a:ext cx="2816596" cy="304826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1447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0" y="2819400"/>
            <a:ext cx="9677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Eyes</a:t>
            </a:r>
            <a:b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Lucida Sans" panose="020B0602030504020204" pitchFamily="34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US" sz="2000" dirty="0" err="1">
                <a:solidFill>
                  <a:srgbClr val="000000"/>
                </a:solidFill>
                <a:latin typeface="Palatino Linotype" panose="02040502050505030304" pitchFamily="18" charset="0"/>
              </a:rPr>
              <a:t>Upslanting</a:t>
            </a:r>
            <a:r>
              <a:rPr lang="en-US" sz="2000" dirty="0">
                <a:solidFill>
                  <a:srgbClr val="000000"/>
                </a:solidFill>
                <a:latin typeface="Palatino Linotype" panose="02040502050505030304" pitchFamily="18" charset="0"/>
              </a:rPr>
              <a:t> palpebral fissures</a:t>
            </a:r>
            <a:br>
              <a:rPr lang="en-US" sz="20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sz="2000" dirty="0" err="1" smtClean="0">
                <a:solidFill>
                  <a:srgbClr val="000000"/>
                </a:solidFill>
                <a:latin typeface="Palatino Linotype" panose="02040502050505030304" pitchFamily="18" charset="0"/>
              </a:rPr>
              <a:t>Epicanthal</a:t>
            </a:r>
            <a:r>
              <a:rPr lang="en-US" sz="20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Palatino Linotype" panose="02040502050505030304" pitchFamily="18" charset="0"/>
              </a:rPr>
              <a:t>folds </a:t>
            </a:r>
            <a:br>
              <a:rPr lang="en-US" sz="20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Iris </a:t>
            </a:r>
            <a:r>
              <a:rPr lang="en-US" sz="2000" dirty="0" err="1">
                <a:solidFill>
                  <a:srgbClr val="000000"/>
                </a:solidFill>
                <a:latin typeface="Palatino Linotype" panose="02040502050505030304" pitchFamily="18" charset="0"/>
              </a:rPr>
              <a:t>Brushfield</a:t>
            </a:r>
            <a:r>
              <a:rPr lang="en-US" sz="2000" dirty="0">
                <a:solidFill>
                  <a:srgbClr val="000000"/>
                </a:solidFill>
                <a:latin typeface="Palatino Linotype" panose="02040502050505030304" pitchFamily="18" charset="0"/>
              </a:rPr>
              <a:t> spots </a:t>
            </a:r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/>
            </a:r>
            <a:b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/>
            </a:r>
            <a:b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44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344976"/>
            <a:ext cx="8229600" cy="1143000"/>
          </a:xfrm>
        </p:spPr>
        <p:txBody>
          <a:bodyPr/>
          <a:lstStyle/>
          <a:p>
            <a:r>
              <a:rPr lang="en-US" dirty="0"/>
              <a:t>chromosome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87976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In chromosome disorders, the defect is due </a:t>
            </a:r>
            <a:r>
              <a:rPr lang="en-US" sz="2000" dirty="0" smtClean="0"/>
              <a:t>to </a:t>
            </a:r>
            <a:r>
              <a:rPr lang="en-US" sz="2000" dirty="0"/>
              <a:t>an excess or a deficiency of the genes contained in whole </a:t>
            </a:r>
            <a:r>
              <a:rPr lang="en-US" sz="2000" dirty="0" smtClean="0"/>
              <a:t>chromosomes or </a:t>
            </a:r>
            <a:r>
              <a:rPr lang="en-US" sz="2000" dirty="0"/>
              <a:t>chromosome segments.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For </a:t>
            </a:r>
            <a:r>
              <a:rPr lang="en-US" sz="2000" dirty="0"/>
              <a:t>example, </a:t>
            </a:r>
            <a:r>
              <a:rPr lang="en-US" sz="2000" dirty="0" smtClean="0"/>
              <a:t>the presence </a:t>
            </a:r>
            <a:r>
              <a:rPr lang="en-US" sz="2000" dirty="0"/>
              <a:t>of an extra copy of one chromosome, </a:t>
            </a:r>
            <a:r>
              <a:rPr lang="en-US" sz="2000" dirty="0" smtClean="0"/>
              <a:t>chromosome 21</a:t>
            </a:r>
            <a:r>
              <a:rPr lang="en-US" sz="2000" dirty="0"/>
              <a:t>, produces a specific disorder, Down </a:t>
            </a:r>
            <a:r>
              <a:rPr lang="en-US" sz="2000" dirty="0" smtClean="0"/>
              <a:t>syndrome.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 </a:t>
            </a:r>
            <a:r>
              <a:rPr lang="en-US" sz="2000" dirty="0"/>
              <a:t>As a group, chromosome disorders </a:t>
            </a:r>
            <a:r>
              <a:rPr lang="en-US" sz="2000" dirty="0" smtClean="0"/>
              <a:t>are common</a:t>
            </a:r>
            <a:r>
              <a:rPr lang="en-US" sz="2000" dirty="0"/>
              <a:t>, </a:t>
            </a:r>
            <a:r>
              <a:rPr lang="en-US" sz="2000" dirty="0" smtClean="0"/>
              <a:t>    affecting </a:t>
            </a:r>
            <a:r>
              <a:rPr lang="en-US" sz="2000" dirty="0"/>
              <a:t>about 7 per 1000 </a:t>
            </a:r>
            <a:r>
              <a:rPr lang="en-US" sz="2000" dirty="0" err="1"/>
              <a:t>liveborn</a:t>
            </a:r>
            <a:r>
              <a:rPr lang="en-US" sz="2000" dirty="0"/>
              <a:t> </a:t>
            </a:r>
            <a:r>
              <a:rPr lang="en-US" sz="2000" dirty="0" smtClean="0"/>
              <a:t>infants  and </a:t>
            </a:r>
            <a:r>
              <a:rPr lang="en-US" sz="2000" dirty="0"/>
              <a:t>accounting for about half of all spontaneous </a:t>
            </a:r>
            <a:r>
              <a:rPr lang="en-US" sz="2000" dirty="0" smtClean="0"/>
              <a:t>first trimester abortions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3079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5" y="2209800"/>
            <a:ext cx="2319815" cy="330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362200"/>
            <a:ext cx="20574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71600" y="688959"/>
            <a:ext cx="609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Face</a:t>
            </a:r>
            <a:endParaRPr lang="en-US" dirty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- Flat facial profile</a:t>
            </a:r>
            <a:endParaRPr lang="en-US" dirty="0">
              <a:latin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56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828800" y="-3265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352800"/>
            <a:ext cx="22098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374571"/>
            <a:ext cx="201168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4600" y="304800"/>
            <a:ext cx="5655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Head</a:t>
            </a:r>
            <a:endParaRPr lang="en-US" dirty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0000"/>
                </a:solidFill>
                <a:latin typeface="Palatino Linotype" panose="02040502050505030304" pitchFamily="18" charset="0"/>
              </a:rPr>
              <a:t>Brachycephaly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 </a:t>
            </a:r>
            <a:endParaRPr lang="en-US" dirty="0" smtClean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endParaRPr lang="en-US" dirty="0" smtClean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i="1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Ears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Small 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ears </a:t>
            </a:r>
            <a:b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- Folded helix </a:t>
            </a:r>
            <a:b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- Conductive hearing loss </a:t>
            </a:r>
            <a:endParaRPr lang="en-US" dirty="0" smtClean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endParaRPr lang="en-US" dirty="0" smtClean="0">
              <a:latin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Palatino Linotype" panose="02040502050505030304" pitchFamily="18" charset="0"/>
              </a:rPr>
              <a:t>Mouth</a:t>
            </a:r>
            <a:endParaRPr lang="en-US" dirty="0">
              <a:solidFill>
                <a:srgbClr val="000000"/>
              </a:solidFill>
              <a:latin typeface="Lucida Sans" panose="020B0602030504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Protruding </a:t>
            </a: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</a:rPr>
              <a:t>tongue </a:t>
            </a:r>
            <a:endParaRPr lang="en-US" dirty="0" smtClean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endParaRPr lang="en-US" b="1" dirty="0" smtClean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9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100" y="5029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Neck</a:t>
            </a:r>
            <a:r>
              <a:rPr lang="en-US" dirty="0" smtClean="0">
                <a:solidFill>
                  <a:srgbClr val="000000"/>
                </a:solidFill>
                <a:latin typeface="Lucida Sans" panose="020B0602030504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Lucida Sans" panose="020B0602030504020204" pitchFamily="34" charset="0"/>
              </a:rPr>
            </a:br>
            <a:r>
              <a:rPr lang="en-US" sz="2200" dirty="0">
                <a:solidFill>
                  <a:srgbClr val="000000"/>
                </a:solidFill>
                <a:latin typeface="Palatino Linotype" panose="02040502050505030304" pitchFamily="18" charset="0"/>
              </a:rPr>
              <a:t/>
            </a:r>
            <a:br>
              <a:rPr lang="en-US" sz="22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sz="2200" dirty="0">
                <a:solidFill>
                  <a:srgbClr val="000000"/>
                </a:solidFill>
                <a:latin typeface="Palatino Linotype" panose="02040502050505030304" pitchFamily="18" charset="0"/>
              </a:rPr>
              <a:t> </a:t>
            </a:r>
            <a:r>
              <a:rPr lang="en-US" sz="2200" dirty="0"/>
              <a:t>- Excess nuchal </a:t>
            </a:r>
            <a:r>
              <a:rPr lang="en-US" sz="2200" dirty="0" smtClean="0"/>
              <a:t>skin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4400"/>
            <a:ext cx="2568201" cy="315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126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433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Hand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344" y="103187"/>
            <a:ext cx="2662912" cy="315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81200" y="4325719"/>
            <a:ext cx="5715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- Short, broad hands </a:t>
            </a:r>
            <a:br>
              <a:rPr lang="en-US" dirty="0"/>
            </a:br>
            <a:r>
              <a:rPr lang="en-US" dirty="0"/>
              <a:t>- Fifth finger mid-phalanx hypoplasia 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clinodactyly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 Single transverse palmar crease</a:t>
            </a:r>
          </a:p>
        </p:txBody>
      </p:sp>
    </p:spTree>
    <p:extLst>
      <p:ext uri="{BB962C8B-B14F-4D97-AF65-F5344CB8AC3E}">
        <p14:creationId xmlns:p14="http://schemas.microsoft.com/office/powerpoint/2010/main" val="410504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740" y="3657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Foot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85800"/>
            <a:ext cx="1709081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59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1918"/>
            <a:ext cx="3852000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89800" y="37338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err="1" smtClean="0"/>
              <a:t>Atlantoaxial</a:t>
            </a:r>
            <a:r>
              <a:rPr lang="en-US" dirty="0" smtClean="0"/>
              <a:t> instability</a:t>
            </a:r>
          </a:p>
          <a:p>
            <a:r>
              <a:rPr lang="en-US" i="1" dirty="0" smtClean="0"/>
              <a:t>Pelvis</a:t>
            </a:r>
            <a:endParaRPr lang="en-US" dirty="0"/>
          </a:p>
          <a:p>
            <a:r>
              <a:rPr lang="en-US" dirty="0"/>
              <a:t>- </a:t>
            </a:r>
            <a:r>
              <a:rPr lang="en-US" dirty="0" err="1"/>
              <a:t>Hypoplastic</a:t>
            </a:r>
            <a:r>
              <a:rPr lang="en-US" dirty="0"/>
              <a:t> iliac wings </a:t>
            </a:r>
            <a:br>
              <a:rPr lang="en-US" dirty="0"/>
            </a:br>
            <a:r>
              <a:rPr lang="en-US" dirty="0"/>
              <a:t>- Shallow </a:t>
            </a:r>
            <a:r>
              <a:rPr lang="en-US" dirty="0" smtClean="0"/>
              <a:t>acetabulum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i="1" dirty="0"/>
              <a:t>Limbs</a:t>
            </a:r>
            <a:endParaRPr lang="en-US" dirty="0"/>
          </a:p>
          <a:p>
            <a:r>
              <a:rPr lang="en-US" dirty="0"/>
              <a:t>- Joint laxity</a:t>
            </a:r>
          </a:p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059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Cardiac system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Endocardial</a:t>
            </a:r>
            <a:r>
              <a:rPr lang="ar-SA" dirty="0" smtClean="0"/>
              <a:t> </a:t>
            </a:r>
            <a:r>
              <a:rPr lang="en-US" dirty="0"/>
              <a:t>cushion </a:t>
            </a:r>
            <a:r>
              <a:rPr lang="en-US" dirty="0" smtClean="0"/>
              <a:t>defect</a:t>
            </a:r>
            <a:r>
              <a:rPr lang="ar-SA" dirty="0" smtClean="0"/>
              <a:t> </a:t>
            </a:r>
            <a:r>
              <a:rPr lang="en-US" dirty="0" smtClean="0"/>
              <a:t>40%</a:t>
            </a:r>
            <a:endParaRPr lang="ar-SA" dirty="0" smtClean="0"/>
          </a:p>
          <a:p>
            <a:r>
              <a:rPr lang="en-US" dirty="0" smtClean="0"/>
              <a:t> Ventricular </a:t>
            </a:r>
            <a:r>
              <a:rPr lang="en-US" dirty="0" err="1"/>
              <a:t>septal</a:t>
            </a:r>
            <a:r>
              <a:rPr lang="en-US" dirty="0"/>
              <a:t> </a:t>
            </a:r>
            <a:r>
              <a:rPr lang="en-US" dirty="0" smtClean="0"/>
              <a:t>defect</a:t>
            </a:r>
            <a:endParaRPr lang="ar-SA" dirty="0" smtClean="0"/>
          </a:p>
          <a:p>
            <a:r>
              <a:rPr lang="en-US" dirty="0" smtClean="0"/>
              <a:t> Patent</a:t>
            </a:r>
            <a:r>
              <a:rPr lang="ar-SA" dirty="0" smtClean="0"/>
              <a:t> </a:t>
            </a:r>
            <a:r>
              <a:rPr lang="en-US" dirty="0" err="1" smtClean="0"/>
              <a:t>ductus</a:t>
            </a:r>
            <a:r>
              <a:rPr lang="en-US" dirty="0" smtClean="0"/>
              <a:t> </a:t>
            </a:r>
            <a:r>
              <a:rPr lang="en-US" dirty="0" err="1" smtClean="0"/>
              <a:t>arteriosus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51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Nervous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Intellectual </a:t>
            </a:r>
            <a:r>
              <a:rPr lang="en-US" dirty="0"/>
              <a:t>disability. </a:t>
            </a:r>
            <a:endParaRPr lang="en-US" dirty="0" smtClean="0"/>
          </a:p>
          <a:p>
            <a:r>
              <a:rPr lang="en-US" dirty="0" smtClean="0"/>
              <a:t>Seizures </a:t>
            </a:r>
            <a:r>
              <a:rPr lang="en-US" dirty="0"/>
              <a:t>(less than 9%);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1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Gastrointestinal tract anomalies </a:t>
            </a:r>
            <a:r>
              <a:rPr lang="ar-SA" dirty="0" smtClean="0"/>
              <a:t/>
            </a:r>
            <a:br>
              <a:rPr lang="ar-SA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GI ANOMALIES (12%) </a:t>
            </a:r>
            <a:endParaRPr lang="en-US" dirty="0"/>
          </a:p>
          <a:p>
            <a:r>
              <a:rPr lang="en-US" dirty="0" err="1" smtClean="0"/>
              <a:t>Tracheoesophageal</a:t>
            </a:r>
            <a:r>
              <a:rPr lang="en-US" dirty="0" smtClean="0"/>
              <a:t> fistula</a:t>
            </a:r>
          </a:p>
          <a:p>
            <a:r>
              <a:rPr lang="en-US" dirty="0" smtClean="0"/>
              <a:t>Duodenal atresia</a:t>
            </a:r>
          </a:p>
          <a:p>
            <a:r>
              <a:rPr lang="en-US" dirty="0"/>
              <a:t>P</a:t>
            </a:r>
            <a:r>
              <a:rPr lang="en-US" dirty="0" smtClean="0"/>
              <a:t>yloric stenosis</a:t>
            </a:r>
            <a:endParaRPr lang="en-US" dirty="0"/>
          </a:p>
          <a:p>
            <a:r>
              <a:rPr lang="en-US" dirty="0" smtClean="0"/>
              <a:t>Annular pancreas</a:t>
            </a:r>
          </a:p>
          <a:p>
            <a:r>
              <a:rPr lang="en-US" dirty="0" err="1" smtClean="0"/>
              <a:t>Hirschsprung</a:t>
            </a:r>
            <a:r>
              <a:rPr lang="en-US" dirty="0" smtClean="0"/>
              <a:t> disease</a:t>
            </a:r>
            <a:endParaRPr lang="en-US" dirty="0"/>
          </a:p>
          <a:p>
            <a:r>
              <a:rPr lang="en-US" dirty="0" smtClean="0"/>
              <a:t>Imperforate </a:t>
            </a:r>
            <a:r>
              <a:rPr lang="en-US" dirty="0"/>
              <a:t>anus.</a:t>
            </a:r>
          </a:p>
        </p:txBody>
      </p:sp>
    </p:spTree>
    <p:extLst>
      <p:ext uri="{BB962C8B-B14F-4D97-AF65-F5344CB8AC3E}">
        <p14:creationId xmlns:p14="http://schemas.microsoft.com/office/powerpoint/2010/main" val="133069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Endocrine  </a:t>
            </a:r>
            <a:r>
              <a:rPr lang="en-US" dirty="0"/>
              <a:t>disorders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 </a:t>
            </a:r>
            <a:r>
              <a:rPr lang="en-US" dirty="0"/>
              <a:t>simple </a:t>
            </a:r>
            <a:r>
              <a:rPr lang="en-US" dirty="0" smtClean="0"/>
              <a:t>goiter</a:t>
            </a:r>
            <a:endParaRPr lang="en-US" dirty="0"/>
          </a:p>
          <a:p>
            <a:r>
              <a:rPr lang="en-US" dirty="0" smtClean="0"/>
              <a:t>hyperthyroidism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55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Single-gene defects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2819400"/>
            <a:ext cx="4648200" cy="3581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1600200"/>
            <a:ext cx="762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caused by  disorders involve mutations in the DNA sequences of single genes. As a result, the protein the gene codes for is either altered or missing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called </a:t>
            </a:r>
            <a:r>
              <a:rPr lang="en-US" dirty="0" err="1"/>
              <a:t>mendelian</a:t>
            </a:r>
            <a:r>
              <a:rPr lang="en-US" dirty="0"/>
              <a:t> because they occur  in fixed proportions among the offspring of specific types of </a:t>
            </a:r>
            <a:r>
              <a:rPr lang="en-US" dirty="0" err="1"/>
              <a:t>matings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90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Immunologic </a:t>
            </a:r>
            <a:r>
              <a:rPr lang="en-US" dirty="0" err="1" smtClean="0"/>
              <a:t>dysfunction,including</a:t>
            </a:r>
            <a:r>
              <a:rPr lang="en-US" dirty="0" smtClean="0"/>
              <a:t> </a:t>
            </a:r>
            <a:r>
              <a:rPr lang="en-US" dirty="0"/>
              <a:t>both T-cell and B-cell </a:t>
            </a:r>
            <a:r>
              <a:rPr lang="en-US" dirty="0" smtClean="0"/>
              <a:t>derangement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r>
              <a:rPr lang="en-US" dirty="0"/>
              <a:t>frequently are chronic rhinitis, conjunctivitis, and periodontal disease.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02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Atlantoaxial</a:t>
            </a:r>
            <a:r>
              <a:rPr lang="en-US" dirty="0" smtClean="0"/>
              <a:t> dislocation occurs </a:t>
            </a:r>
            <a:r>
              <a:rPr lang="en-US" dirty="0"/>
              <a:t>in 12% to 20% of individuals with Down </a:t>
            </a:r>
            <a:r>
              <a:rPr lang="en-US" dirty="0" smtClean="0"/>
              <a:t>syndrome.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97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71600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7057" y="2590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 SYNDROME </a:t>
            </a:r>
            <a:endParaRPr lang="ar-S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(TRISOMY 21 SYNDROME)</a:t>
            </a:r>
          </a:p>
        </p:txBody>
      </p:sp>
    </p:spTree>
    <p:extLst>
      <p:ext uri="{BB962C8B-B14F-4D97-AF65-F5344CB8AC3E}">
        <p14:creationId xmlns:p14="http://schemas.microsoft.com/office/powerpoint/2010/main" val="319655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                      PRINCIPAL </a:t>
            </a:r>
            <a:r>
              <a:rPr lang="en-US" dirty="0"/>
              <a:t>FEATURES IN THE </a:t>
            </a:r>
            <a:r>
              <a:rPr lang="en-US" dirty="0" smtClean="0"/>
              <a:t>NEONATE</a:t>
            </a:r>
            <a:endParaRPr lang="ar-SA" dirty="0" smtClean="0"/>
          </a:p>
          <a:p>
            <a:endParaRPr lang="en-US" dirty="0"/>
          </a:p>
          <a:p>
            <a:r>
              <a:rPr lang="en-US" dirty="0" err="1"/>
              <a:t>Hypotonia</a:t>
            </a:r>
            <a:r>
              <a:rPr lang="en-US" dirty="0"/>
              <a:t> </a:t>
            </a:r>
            <a:r>
              <a:rPr lang="ar-SA" dirty="0" smtClean="0"/>
              <a:t>                                                  </a:t>
            </a:r>
            <a:r>
              <a:rPr lang="en-US" dirty="0" smtClean="0"/>
              <a:t>80</a:t>
            </a:r>
            <a:r>
              <a:rPr lang="en-US" dirty="0"/>
              <a:t>%</a:t>
            </a:r>
          </a:p>
          <a:p>
            <a:r>
              <a:rPr lang="en-US" dirty="0"/>
              <a:t>Poor Moro </a:t>
            </a:r>
            <a:r>
              <a:rPr lang="en-US" dirty="0" smtClean="0"/>
              <a:t>reflex</a:t>
            </a:r>
            <a:r>
              <a:rPr lang="ar-SA" dirty="0" smtClean="0"/>
              <a:t>                                         </a:t>
            </a:r>
            <a:r>
              <a:rPr lang="en-US" dirty="0" smtClean="0"/>
              <a:t> </a:t>
            </a:r>
            <a:r>
              <a:rPr lang="en-US" dirty="0"/>
              <a:t>85%</a:t>
            </a:r>
          </a:p>
          <a:p>
            <a:r>
              <a:rPr lang="en-US" dirty="0" err="1"/>
              <a:t>Hyperflexibility</a:t>
            </a:r>
            <a:r>
              <a:rPr lang="en-US" dirty="0"/>
              <a:t> of joints </a:t>
            </a:r>
            <a:r>
              <a:rPr lang="ar-SA" dirty="0" smtClean="0"/>
              <a:t>                              </a:t>
            </a:r>
            <a:r>
              <a:rPr lang="en-US" dirty="0" smtClean="0"/>
              <a:t>80</a:t>
            </a:r>
            <a:r>
              <a:rPr lang="en-US" dirty="0"/>
              <a:t>%</a:t>
            </a:r>
          </a:p>
          <a:p>
            <a:r>
              <a:rPr lang="en-US" dirty="0"/>
              <a:t>Excess skin on back of neck </a:t>
            </a:r>
            <a:r>
              <a:rPr lang="ar-SA" dirty="0" smtClean="0"/>
              <a:t>                          </a:t>
            </a:r>
            <a:r>
              <a:rPr lang="en-US" dirty="0" smtClean="0"/>
              <a:t>80</a:t>
            </a:r>
            <a:r>
              <a:rPr lang="en-US" dirty="0"/>
              <a:t>%</a:t>
            </a:r>
          </a:p>
          <a:p>
            <a:r>
              <a:rPr lang="en-US" dirty="0"/>
              <a:t>Flat facial profile </a:t>
            </a:r>
            <a:r>
              <a:rPr lang="ar-SA" dirty="0" smtClean="0"/>
              <a:t>                                         </a:t>
            </a:r>
            <a:r>
              <a:rPr lang="en-US" dirty="0" smtClean="0"/>
              <a:t>90</a:t>
            </a:r>
            <a:r>
              <a:rPr lang="en-US" dirty="0"/>
              <a:t>%</a:t>
            </a:r>
          </a:p>
          <a:p>
            <a:r>
              <a:rPr lang="en-US" dirty="0"/>
              <a:t>Slanted palpebral fissures </a:t>
            </a:r>
            <a:r>
              <a:rPr lang="ar-SA" dirty="0" smtClean="0"/>
              <a:t>                            </a:t>
            </a:r>
            <a:r>
              <a:rPr lang="en-US" dirty="0" smtClean="0"/>
              <a:t>80</a:t>
            </a:r>
            <a:r>
              <a:rPr lang="en-US" dirty="0"/>
              <a:t>%</a:t>
            </a:r>
          </a:p>
          <a:p>
            <a:r>
              <a:rPr lang="en-US" dirty="0"/>
              <a:t>Anomalous </a:t>
            </a:r>
            <a:r>
              <a:rPr lang="en-US" dirty="0" smtClean="0"/>
              <a:t>auricles</a:t>
            </a:r>
            <a:r>
              <a:rPr lang="ar-SA" dirty="0" smtClean="0"/>
              <a:t>                                     </a:t>
            </a:r>
            <a:r>
              <a:rPr lang="en-US" dirty="0" smtClean="0"/>
              <a:t> </a:t>
            </a:r>
            <a:r>
              <a:rPr lang="en-US" dirty="0"/>
              <a:t>60%</a:t>
            </a:r>
          </a:p>
          <a:p>
            <a:r>
              <a:rPr lang="en-US" dirty="0"/>
              <a:t>Dysplasia of pelvis </a:t>
            </a:r>
            <a:r>
              <a:rPr lang="ar-SA" dirty="0" smtClean="0"/>
              <a:t>                                       </a:t>
            </a:r>
            <a:r>
              <a:rPr lang="en-US" dirty="0" smtClean="0"/>
              <a:t>70</a:t>
            </a:r>
            <a:r>
              <a:rPr lang="en-US" dirty="0"/>
              <a:t>%</a:t>
            </a:r>
          </a:p>
          <a:p>
            <a:r>
              <a:rPr lang="en-US" dirty="0"/>
              <a:t>Dysplasia of </a:t>
            </a:r>
            <a:r>
              <a:rPr lang="en-US" dirty="0" err="1"/>
              <a:t>midphalanx</a:t>
            </a:r>
            <a:r>
              <a:rPr lang="en-US" dirty="0"/>
              <a:t> of fifth </a:t>
            </a:r>
            <a:r>
              <a:rPr lang="en-US" dirty="0" smtClean="0"/>
              <a:t>finger</a:t>
            </a:r>
            <a:r>
              <a:rPr lang="ar-SA" dirty="0" smtClean="0"/>
              <a:t>          </a:t>
            </a:r>
            <a:r>
              <a:rPr lang="en-US" dirty="0" smtClean="0"/>
              <a:t> </a:t>
            </a:r>
            <a:r>
              <a:rPr lang="en-US" dirty="0"/>
              <a:t>60%</a:t>
            </a:r>
          </a:p>
          <a:p>
            <a:r>
              <a:rPr lang="en-US" dirty="0"/>
              <a:t>Simian </a:t>
            </a:r>
            <a:r>
              <a:rPr lang="en-US" dirty="0" smtClean="0"/>
              <a:t>crease</a:t>
            </a:r>
            <a:r>
              <a:rPr lang="ar-SA" dirty="0" smtClean="0"/>
              <a:t>                                               </a:t>
            </a:r>
            <a:r>
              <a:rPr lang="en-US" dirty="0" smtClean="0"/>
              <a:t>45</a:t>
            </a:r>
            <a:r>
              <a:rPr lang="en-US" dirty="0"/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6080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Chromosomal analysis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805906"/>
            <a:ext cx="42672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27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41" y="1600200"/>
            <a:ext cx="602831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4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Down syndrome occurs in about 1 in 800 newborns.</a:t>
            </a:r>
          </a:p>
          <a:p>
            <a:r>
              <a:rPr lang="en-US" dirty="0" smtClean="0"/>
              <a:t> The </a:t>
            </a:r>
            <a:r>
              <a:rPr lang="en-US" dirty="0"/>
              <a:t>general likelihood for recurrence</a:t>
            </a:r>
          </a:p>
          <a:p>
            <a:pPr marL="0" indent="0">
              <a:buNone/>
            </a:pPr>
            <a:r>
              <a:rPr lang="en-US" dirty="0" smtClean="0"/>
              <a:t>    of </a:t>
            </a:r>
            <a:r>
              <a:rPr lang="en-US" dirty="0"/>
              <a:t>Down syndrome is 1%.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85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58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TRISOMY </a:t>
            </a:r>
            <a:r>
              <a:rPr lang="en-US" dirty="0" smtClean="0"/>
              <a:t>18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Edwards </a:t>
            </a:r>
            <a:r>
              <a:rPr lang="en-US" dirty="0" err="1" smtClean="0"/>
              <a:t>syndrom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It is the second most common multiple </a:t>
            </a:r>
            <a:r>
              <a:rPr lang="en-US" sz="2400" dirty="0" smtClean="0"/>
              <a:t>malformation syndrome.</a:t>
            </a:r>
          </a:p>
          <a:p>
            <a:r>
              <a:rPr lang="en-US" sz="2400" dirty="0" smtClean="0"/>
              <a:t>  Incidence </a:t>
            </a:r>
            <a:r>
              <a:rPr lang="en-US" sz="2400" dirty="0"/>
              <a:t>of </a:t>
            </a:r>
            <a:r>
              <a:rPr lang="en-US" sz="2400" dirty="0" smtClean="0"/>
              <a:t>approximately 0.3 </a:t>
            </a:r>
            <a:r>
              <a:rPr lang="en-US" sz="2400" dirty="0"/>
              <a:t>per 1000 newborn babies. </a:t>
            </a:r>
            <a:endParaRPr lang="en-US" sz="2400" dirty="0" smtClean="0"/>
          </a:p>
          <a:p>
            <a:r>
              <a:rPr lang="en-US" sz="2400" dirty="0" smtClean="0"/>
              <a:t>females </a:t>
            </a:r>
            <a:r>
              <a:rPr lang="en-US" sz="2400" dirty="0"/>
              <a:t>to </a:t>
            </a:r>
            <a:r>
              <a:rPr lang="en-US" sz="2400" dirty="0" smtClean="0"/>
              <a:t>males 3 </a:t>
            </a:r>
            <a:r>
              <a:rPr lang="en-US" sz="2400" dirty="0"/>
              <a:t>: 1 </a:t>
            </a:r>
          </a:p>
        </p:txBody>
      </p:sp>
    </p:spTree>
    <p:extLst>
      <p:ext uri="{BB962C8B-B14F-4D97-AF65-F5344CB8AC3E}">
        <p14:creationId xmlns:p14="http://schemas.microsoft.com/office/powerpoint/2010/main" val="22260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/>
              <a:t>polydactyly</a:t>
            </a:r>
            <a:r>
              <a:rPr lang="en-US" dirty="0"/>
              <a:t> with over-lapping fingers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308243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81200"/>
            <a:ext cx="4529137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63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Single-gene defects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mutation may be present on only one </a:t>
            </a:r>
            <a:r>
              <a:rPr lang="en-US" sz="2000" dirty="0" smtClean="0"/>
              <a:t>chromosome of </a:t>
            </a:r>
            <a:r>
              <a:rPr lang="en-US" sz="2000" dirty="0"/>
              <a:t>a pair </a:t>
            </a:r>
            <a:r>
              <a:rPr lang="en-US" sz="2000" dirty="0" smtClean="0"/>
              <a:t> </a:t>
            </a:r>
            <a:r>
              <a:rPr lang="en-US" sz="2000" dirty="0"/>
              <a:t>or on both chromosomes </a:t>
            </a:r>
            <a:r>
              <a:rPr lang="en-US" sz="2000" dirty="0" smtClean="0"/>
              <a:t>of the </a:t>
            </a:r>
            <a:r>
              <a:rPr lang="en-US" sz="2000" dirty="0"/>
              <a:t>pair. </a:t>
            </a: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dirty="0"/>
              <a:t>a few cases, the mutation is in the </a:t>
            </a:r>
            <a:r>
              <a:rPr lang="en-US" sz="2000" dirty="0" smtClean="0"/>
              <a:t>mitochondrial rather </a:t>
            </a:r>
            <a:r>
              <a:rPr lang="en-US" sz="2000" dirty="0"/>
              <a:t>than in the nuclear genome. </a:t>
            </a:r>
            <a:endParaRPr lang="en-US" sz="2000" dirty="0" smtClean="0"/>
          </a:p>
          <a:p>
            <a:r>
              <a:rPr lang="en-US" sz="2000" dirty="0" smtClean="0"/>
              <a:t>Taking </a:t>
            </a:r>
            <a:r>
              <a:rPr lang="en-US" sz="2000" dirty="0"/>
              <a:t>the population as a whole, single-gene disorders affect 2% of the population sometime during an entire life span.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8201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/>
          <a:lstStyle/>
          <a:p>
            <a:r>
              <a:rPr lang="en-US" sz="2400" dirty="0"/>
              <a:t>Wide-spread nipples, short sternum and </a:t>
            </a:r>
            <a:r>
              <a:rPr lang="en-US" sz="2400" dirty="0" smtClean="0"/>
              <a:t>narrow pelvis.</a:t>
            </a:r>
          </a:p>
          <a:p>
            <a:r>
              <a:rPr lang="en-US" sz="2400" dirty="0"/>
              <a:t>Overlapping fingers with small nails.</a:t>
            </a:r>
          </a:p>
          <a:p>
            <a:r>
              <a:rPr lang="en-US" sz="2400" dirty="0"/>
              <a:t>Cardiac anomalies, </a:t>
            </a:r>
            <a:r>
              <a:rPr lang="en-US" sz="2400" dirty="0" smtClean="0"/>
              <a:t>renal anomalies</a:t>
            </a:r>
            <a:r>
              <a:rPr lang="en-US" sz="2400" dirty="0"/>
              <a:t>, cryptorchidism and severe </a:t>
            </a:r>
            <a:r>
              <a:rPr lang="en-US" sz="2400" dirty="0" smtClean="0"/>
              <a:t>mental deficiency</a:t>
            </a:r>
            <a:endParaRPr lang="en-US" sz="2400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67000"/>
            <a:ext cx="2057400" cy="328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92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r>
              <a:rPr lang="en-US" i="1" dirty="0" smtClean="0"/>
              <a:t> </a:t>
            </a:r>
            <a:r>
              <a:rPr lang="en-US" sz="2400" dirty="0"/>
              <a:t>Small chin, low-set ears, prominent occiput,</a:t>
            </a:r>
          </a:p>
          <a:p>
            <a:r>
              <a:rPr lang="en-US" sz="2400" dirty="0"/>
              <a:t>short palpebral </a:t>
            </a:r>
            <a:r>
              <a:rPr lang="en-US" sz="2400" dirty="0" smtClean="0"/>
              <a:t>fissures, and </a:t>
            </a:r>
            <a:r>
              <a:rPr lang="en-US" sz="2400" dirty="0"/>
              <a:t>cleft lip </a:t>
            </a:r>
            <a:r>
              <a:rPr lang="en-US" sz="2400" dirty="0" smtClean="0"/>
              <a:t>and palate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81200"/>
            <a:ext cx="19685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08141"/>
            <a:ext cx="2517775" cy="269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93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000" y="2057400"/>
            <a:ext cx="5112000" cy="3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8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is </a:t>
            </a:r>
            <a:r>
              <a:rPr lang="en-US" dirty="0"/>
              <a:t>a chromosomal condition associated with severe intellectual disability and physical abnormalities in many parts of the body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Individuals with trisomy 13 often have heart defects, brain or spinal cord abnormalities, very small or poorly developed eyes (</a:t>
            </a:r>
            <a:r>
              <a:rPr lang="en-US" u="sng" dirty="0" err="1">
                <a:hlinkClick r:id="rId2"/>
              </a:rPr>
              <a:t>microphthalmia</a:t>
            </a:r>
            <a:r>
              <a:rPr lang="en-US" dirty="0"/>
              <a:t>), extra fingers or toes, an opening in the lip (</a:t>
            </a:r>
            <a:r>
              <a:rPr lang="en-US" dirty="0">
                <a:hlinkClick r:id="rId3" tooltip="Image"/>
              </a:rPr>
              <a:t>a cleft lip</a:t>
            </a:r>
            <a:r>
              <a:rPr lang="en-US" dirty="0"/>
              <a:t>) with or without an opening in the roof of the mouth (</a:t>
            </a:r>
            <a:r>
              <a:rPr lang="en-US" dirty="0">
                <a:hlinkClick r:id="rId4" tooltip="Image"/>
              </a:rPr>
              <a:t>a cleft palate</a:t>
            </a:r>
            <a:r>
              <a:rPr lang="en-US" dirty="0"/>
              <a:t>), and weak muscle tone (</a:t>
            </a:r>
            <a:r>
              <a:rPr lang="en-US" dirty="0" err="1"/>
              <a:t>hypotonia</a:t>
            </a:r>
            <a:r>
              <a:rPr lang="en-US" dirty="0" smtClean="0"/>
              <a:t>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Trisomy 13 (</a:t>
            </a:r>
            <a:r>
              <a:rPr lang="en-US" dirty="0" err="1" smtClean="0"/>
              <a:t>Patau</a:t>
            </a:r>
            <a:r>
              <a:rPr lang="en-US" dirty="0" smtClean="0"/>
              <a:t> syndrome)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07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hromosome diagram showing an extra (third) chromosom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133600"/>
            <a:ext cx="57912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8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1826815"/>
            <a:ext cx="4171950" cy="320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1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75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685800"/>
            <a:ext cx="69342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30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90600" y="76200"/>
            <a:ext cx="8229600" cy="1143000"/>
          </a:xfrm>
        </p:spPr>
        <p:txBody>
          <a:bodyPr/>
          <a:lstStyle/>
          <a:p>
            <a:r>
              <a:rPr lang="en-US" b="1" i="1" dirty="0" smtClean="0"/>
              <a:t> </a:t>
            </a:r>
            <a:r>
              <a:rPr lang="en-US" sz="3200" b="1" dirty="0"/>
              <a:t>MENDELIAN INHERITANCE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3505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Autosomal Dominant </a:t>
            </a:r>
          </a:p>
          <a:p>
            <a:r>
              <a:rPr lang="en-US" sz="1400" dirty="0" smtClean="0"/>
              <a:t>Appears </a:t>
            </a:r>
            <a:r>
              <a:rPr lang="en-US" sz="1400" dirty="0"/>
              <a:t>in both sexes with equal frequency </a:t>
            </a:r>
            <a:endParaRPr lang="en-US" sz="1400" dirty="0" smtClean="0"/>
          </a:p>
          <a:p>
            <a:r>
              <a:rPr lang="en-US" sz="1400" dirty="0" smtClean="0"/>
              <a:t> </a:t>
            </a:r>
            <a:r>
              <a:rPr lang="en-US" sz="1400" dirty="0"/>
              <a:t>Both sexes transmit the trait to their offspring </a:t>
            </a:r>
            <a:endParaRPr lang="en-US" sz="1400" dirty="0" smtClean="0"/>
          </a:p>
          <a:p>
            <a:r>
              <a:rPr lang="en-US" sz="1400" dirty="0" smtClean="0"/>
              <a:t>Does </a:t>
            </a:r>
            <a:r>
              <a:rPr lang="en-US" sz="1400" dirty="0"/>
              <a:t>not skip generations </a:t>
            </a:r>
            <a:endParaRPr lang="en-US" sz="1400" dirty="0" smtClean="0"/>
          </a:p>
          <a:p>
            <a:r>
              <a:rPr lang="en-US" sz="1400" dirty="0" smtClean="0"/>
              <a:t>Affected </a:t>
            </a:r>
            <a:r>
              <a:rPr lang="en-US" sz="1400" dirty="0"/>
              <a:t>offspring must have an affected parent unless they posses a new </a:t>
            </a:r>
            <a:r>
              <a:rPr lang="en-US" sz="1400" dirty="0" smtClean="0"/>
              <a:t>mutation</a:t>
            </a:r>
          </a:p>
          <a:p>
            <a:r>
              <a:rPr lang="en-US" sz="1400" dirty="0" smtClean="0"/>
              <a:t>When </a:t>
            </a:r>
            <a:r>
              <a:rPr lang="en-US" sz="1400" dirty="0"/>
              <a:t>one parent is affected (het.) and the other parent is unaffected, approx. 1/2 of the offspring will be </a:t>
            </a:r>
            <a:r>
              <a:rPr lang="en-US" sz="1400" dirty="0" smtClean="0"/>
              <a:t>affected</a:t>
            </a:r>
          </a:p>
          <a:p>
            <a:r>
              <a:rPr lang="en-US" sz="1400" dirty="0" smtClean="0"/>
              <a:t>Unaffected </a:t>
            </a:r>
            <a:r>
              <a:rPr lang="en-US" sz="1400" dirty="0"/>
              <a:t>parents do not transmit the trait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013619"/>
            <a:ext cx="54102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9233" y="838200"/>
            <a:ext cx="3514725" cy="3166269"/>
          </a:xfrm>
          <a:prstGeom prst="rect">
            <a:avLst/>
          </a:prstGeom>
        </p:spPr>
      </p:pic>
      <p:sp>
        <p:nvSpPr>
          <p:cNvPr id="5" name="AutoShape 2" descr="Image result for achondroplasi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23825" y="0"/>
            <a:ext cx="200977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Image result for achondroplasi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76225" y="152400"/>
            <a:ext cx="200977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4191000"/>
            <a:ext cx="8229600" cy="1143000"/>
          </a:xfrm>
        </p:spPr>
        <p:txBody>
          <a:bodyPr/>
          <a:lstStyle/>
          <a:p>
            <a:r>
              <a:rPr lang="en-US" dirty="0" err="1" smtClean="0"/>
              <a:t>Achondroplasia</a:t>
            </a:r>
            <a:endParaRPr lang="en-US" dirty="0"/>
          </a:p>
        </p:txBody>
      </p:sp>
      <p:sp>
        <p:nvSpPr>
          <p:cNvPr id="11" name="AutoShape 6" descr="Image result for achondroplasi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28625" y="304800"/>
            <a:ext cx="200977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8" descr="Image result for achondroplasia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581025" y="457200"/>
            <a:ext cx="200977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45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</TotalTime>
  <Words>1529</Words>
  <Application>Microsoft Office PowerPoint</Application>
  <PresentationFormat>On-screen Show (4:3)</PresentationFormat>
  <Paragraphs>197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4" baseType="lpstr">
      <vt:lpstr>Arial</vt:lpstr>
      <vt:lpstr>Calibri</vt:lpstr>
      <vt:lpstr>Comic Sans MS</vt:lpstr>
      <vt:lpstr>Lucida Sans</vt:lpstr>
      <vt:lpstr>Palatino Linotype</vt:lpstr>
      <vt:lpstr>Times New Roman</vt:lpstr>
      <vt:lpstr>Wingdings</vt:lpstr>
      <vt:lpstr>Office Theme</vt:lpstr>
      <vt:lpstr>Dr Suzan Al-humaidi clinical genatic and metabolic consultant</vt:lpstr>
      <vt:lpstr>GENETICS AND GENOMICS IN MEDICINE</vt:lpstr>
      <vt:lpstr>Classification of Genetic Disorders </vt:lpstr>
      <vt:lpstr>chromosome disorders</vt:lpstr>
      <vt:lpstr>Single-gene defects</vt:lpstr>
      <vt:lpstr>Single-gene defects</vt:lpstr>
      <vt:lpstr>PowerPoint Presentation</vt:lpstr>
      <vt:lpstr> MENDELIAN INHERITANCE</vt:lpstr>
      <vt:lpstr>Achondroplasia</vt:lpstr>
      <vt:lpstr>PowerPoint Presentation</vt:lpstr>
      <vt:lpstr>PowerPoint Presentation</vt:lpstr>
      <vt:lpstr>PowerPoint Presentation</vt:lpstr>
      <vt:lpstr>fragile x syndrome</vt:lpstr>
      <vt:lpstr>Multifactorial inheritance</vt:lpstr>
      <vt:lpstr>Clinical Indications for Chromosome Analysis</vt:lpstr>
      <vt:lpstr>PowerPoint Presentation</vt:lpstr>
      <vt:lpstr>PowerPoint Presentation</vt:lpstr>
      <vt:lpstr>Chromosome Chromo = colored in response to dye Some = body </vt:lpstr>
      <vt:lpstr>PowerPoint Presentation</vt:lpstr>
      <vt:lpstr>PowerPoint Presentation</vt:lpstr>
      <vt:lpstr>Karyotype</vt:lpstr>
      <vt:lpstr>PowerPoint Presentation</vt:lpstr>
      <vt:lpstr>Numerical Chromosomal Abnormalities </vt:lpstr>
      <vt:lpstr>PowerPoint Presentation</vt:lpstr>
      <vt:lpstr>Dysmorphology</vt:lpstr>
      <vt:lpstr>Structural chromosomal abnormalities</vt:lpstr>
      <vt:lpstr>PowerPoint Presentation</vt:lpstr>
      <vt:lpstr>PowerPoint Presentation</vt:lpstr>
      <vt:lpstr>PowerPoint Presentation</vt:lpstr>
      <vt:lpstr>PowerPoint Presentation</vt:lpstr>
      <vt:lpstr>Cytogenetic methods to detect chromosomal abnormalities underlying human birth defects usually involve analysis of mitotic chromosome </vt:lpstr>
      <vt:lpstr>Preparing a karyotype</vt:lpstr>
      <vt:lpstr>PowerPoint Presentation</vt:lpstr>
      <vt:lpstr>PowerPoint Presentation</vt:lpstr>
      <vt:lpstr>PowerPoint Presentation</vt:lpstr>
      <vt:lpstr>PowerPoint Presentation</vt:lpstr>
      <vt:lpstr>Down syndrome</vt:lpstr>
      <vt:lpstr>PowerPoint Presentation</vt:lpstr>
      <vt:lpstr>Eyes  Upslanting palpebral fissures Epicanthal folds  Iris Brushfield spots    </vt:lpstr>
      <vt:lpstr>PowerPoint Presentation</vt:lpstr>
      <vt:lpstr>     </vt:lpstr>
      <vt:lpstr>Neck   - Excess nuchal skin  </vt:lpstr>
      <vt:lpstr>Hand </vt:lpstr>
      <vt:lpstr>Foot </vt:lpstr>
      <vt:lpstr> </vt:lpstr>
      <vt:lpstr>Cardiac system </vt:lpstr>
      <vt:lpstr>Central Nervous System</vt:lpstr>
      <vt:lpstr> Gastrointestinal tract anomalies  </vt:lpstr>
      <vt:lpstr>Endocrine  disorders  </vt:lpstr>
      <vt:lpstr>PowerPoint Presentation</vt:lpstr>
      <vt:lpstr>PowerPoint Presentation</vt:lpstr>
      <vt:lpstr>PowerPoint Presentation</vt:lpstr>
      <vt:lpstr>PowerPoint Presentation</vt:lpstr>
      <vt:lpstr>Chromosomal analysis</vt:lpstr>
      <vt:lpstr>PowerPoint Presentation</vt:lpstr>
      <vt:lpstr>PowerPoint Presentation</vt:lpstr>
      <vt:lpstr>PowerPoint Presentation</vt:lpstr>
      <vt:lpstr>TRISOMY 18 Edwards syndrom</vt:lpstr>
      <vt:lpstr> polydactyly with over-lapping fingers</vt:lpstr>
      <vt:lpstr>.</vt:lpstr>
      <vt:lpstr> </vt:lpstr>
      <vt:lpstr>PowerPoint Presentation</vt:lpstr>
      <vt:lpstr>Trisomy 13 (Patau syndrome)</vt:lpstr>
      <vt:lpstr>PowerPoint Presentation</vt:lpstr>
      <vt:lpstr>PowerPoint Presentation</vt:lpstr>
      <vt:lpstr>PowerPoint Presentation</vt:lpstr>
    </vt:vector>
  </TitlesOfParts>
  <Company>SHUAA Capital Saudi Arabia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SHUAA Administrator</dc:creator>
  <cp:lastModifiedBy>Suzan S. Alhumaidi</cp:lastModifiedBy>
  <cp:revision>96</cp:revision>
  <dcterms:created xsi:type="dcterms:W3CDTF">2016-03-21T14:14:12Z</dcterms:created>
  <dcterms:modified xsi:type="dcterms:W3CDTF">2018-03-06T07:48:10Z</dcterms:modified>
</cp:coreProperties>
</file>